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23"/>
  </p:notesMasterIdLst>
  <p:sldIdLst>
    <p:sldId id="256" r:id="rId2"/>
    <p:sldId id="323" r:id="rId3"/>
    <p:sldId id="324" r:id="rId4"/>
    <p:sldId id="325" r:id="rId5"/>
    <p:sldId id="289" r:id="rId6"/>
    <p:sldId id="326" r:id="rId7"/>
    <p:sldId id="305" r:id="rId8"/>
    <p:sldId id="306" r:id="rId9"/>
    <p:sldId id="307" r:id="rId10"/>
    <p:sldId id="327" r:id="rId11"/>
    <p:sldId id="320" r:id="rId12"/>
    <p:sldId id="328" r:id="rId13"/>
    <p:sldId id="329" r:id="rId14"/>
    <p:sldId id="330" r:id="rId15"/>
    <p:sldId id="331" r:id="rId16"/>
    <p:sldId id="333" r:id="rId17"/>
    <p:sldId id="294" r:id="rId18"/>
    <p:sldId id="296" r:id="rId19"/>
    <p:sldId id="335" r:id="rId20"/>
    <p:sldId id="338" r:id="rId21"/>
    <p:sldId id="31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DB6F10-54B4-4A78-A51C-39966C91EAC5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9EE976-F56B-4C3D-AFBB-AF78DFF816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241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61ECDE-8193-4CC4-A511-CC7BC81B3B52}" type="slidenum">
              <a:rPr lang="en-GB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A7DD0-2F72-4C2E-A654-4502D434AB01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23C0D-FD16-45EE-A88F-8B925F52CD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0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40D4E-BA00-4DA5-9BB0-FF9A37CE75B3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A3A4-5111-4707-AE1F-42EC1D67B4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87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8F6A-D375-4CDC-A552-5880A8EFC2D3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52F3-A5D9-4323-BDFC-F4DE53CCD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48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2D47-6FB3-432E-84AF-F69B0A4EB3FF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F9ADA-A3DF-45DC-86FD-749BBDE9A7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67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8F57-9807-441A-BF7B-0E334A234F38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FAC4-6118-4943-845F-2A34C25D42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413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FEB4-46E2-4561-8FCC-78C0215F2E58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0B76-F115-430D-BEF1-C37F4ADDE1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7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4B24-E7E8-456F-BB78-A3DD2948DEAA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7E51-B5A0-420C-9B6C-5CFEFCE968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2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4FD9E-7D10-45B0-A5FF-D245D01D3549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7701-ACB0-42B2-A463-BEC631794E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8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51924-CD7E-4E90-B604-6B8E15B060B1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70DA-6DBD-49D8-B51D-5F2493FF62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85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B4D0-4DDB-466E-9C0A-654B6F393D75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F57E9-F237-4385-8ED6-9DD2DB85FC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32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EAC5-44E4-4CB5-9EE6-5F2FF80DDC41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2737-E358-4370-AE74-682F8F1D1D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01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58253C-DB9F-4B93-AAB9-7D2B678F7CF6}" type="datetimeFigureOut">
              <a:rPr lang="en-US"/>
              <a:pPr>
                <a:defRPr/>
              </a:pPr>
              <a:t>2/22/2015</a:t>
            </a:fld>
            <a:endParaRPr lang="en-GB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2D15F2-432B-44E0-B7B2-B6EFBEC45C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27" r:id="rId4"/>
    <p:sldLayoutId id="2147483833" r:id="rId5"/>
    <p:sldLayoutId id="2147483828" r:id="rId6"/>
    <p:sldLayoutId id="2147483834" r:id="rId7"/>
    <p:sldLayoutId id="2147483835" r:id="rId8"/>
    <p:sldLayoutId id="2147483836" r:id="rId9"/>
    <p:sldLayoutId id="2147483829" r:id="rId10"/>
    <p:sldLayoutId id="21474838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ve.com.a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shoes_166794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4625"/>
            <a:ext cx="12906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9" descr="exch-rates_6316144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2546">
            <a:off x="6878638" y="2635250"/>
            <a:ext cx="1636712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Understanding in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900" b="1" dirty="0" smtClean="0">
                <a:solidFill>
                  <a:srgbClr val="443329"/>
                </a:solidFill>
              </a:rPr>
              <a:t>Dr Terence Love</a:t>
            </a:r>
          </a:p>
          <a:p>
            <a:pPr>
              <a:lnSpc>
                <a:spcPct val="80000"/>
              </a:lnSpc>
            </a:pPr>
            <a:r>
              <a:rPr lang="en-US" altLang="en-US" sz="1900" b="1" dirty="0" smtClean="0">
                <a:solidFill>
                  <a:srgbClr val="443329"/>
                </a:solidFill>
              </a:rPr>
              <a:t>Presented as part of  LINUS </a:t>
            </a:r>
            <a:r>
              <a:rPr lang="en-US" altLang="en-US" sz="1900" b="1" dirty="0" smtClean="0">
                <a:solidFill>
                  <a:srgbClr val="443329"/>
                </a:solidFill>
              </a:rPr>
              <a:t>PAULING MEMORIAL </a:t>
            </a:r>
            <a:r>
              <a:rPr lang="en-US" altLang="en-US" sz="1900" b="1" dirty="0" smtClean="0">
                <a:solidFill>
                  <a:srgbClr val="443329"/>
                </a:solidFill>
              </a:rPr>
              <a:t>LECTURE Jan 2009</a:t>
            </a:r>
            <a:endParaRPr lang="en-US" altLang="en-US" sz="1900" b="1" dirty="0" smtClean="0">
              <a:solidFill>
                <a:srgbClr val="443329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900" b="1" dirty="0" smtClean="0">
                <a:solidFill>
                  <a:srgbClr val="443329"/>
                </a:solidFill>
              </a:rPr>
              <a:t>Institute of Science, Engineering and Public </a:t>
            </a:r>
            <a:r>
              <a:rPr lang="en-US" altLang="en-US" sz="1900" b="1" dirty="0" smtClean="0">
                <a:solidFill>
                  <a:srgbClr val="443329"/>
                </a:solidFill>
              </a:rPr>
              <a:t>Policy , Portland, Oregon</a:t>
            </a:r>
            <a:endParaRPr lang="en-US" altLang="en-US" sz="1900" b="1" dirty="0" smtClean="0">
              <a:solidFill>
                <a:srgbClr val="443329"/>
              </a:solidFill>
            </a:endParaRPr>
          </a:p>
        </p:txBody>
      </p:sp>
      <p:pic>
        <p:nvPicPr>
          <p:cNvPr id="10246" name="Picture 3" descr="shanghai maglev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642938"/>
            <a:ext cx="17859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woman with coat and phone_760947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149">
            <a:off x="4973638" y="381000"/>
            <a:ext cx="1884362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" descr="C:\Documents and Settings\tlove\Desktop\ISEPP lecture\airport-screens-2wome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28625"/>
            <a:ext cx="12858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" descr="wildlak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1428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Self and consciousness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smtClean="0"/>
              <a:t>Damasio distinguishes:</a:t>
            </a:r>
          </a:p>
          <a:p>
            <a:r>
              <a:rPr lang="en-US" altLang="en-US" smtClean="0"/>
              <a:t>Proto-self</a:t>
            </a:r>
          </a:p>
          <a:p>
            <a:r>
              <a:rPr lang="en-US" altLang="en-US" smtClean="0"/>
              <a:t>Core –consciousness</a:t>
            </a:r>
          </a:p>
          <a:p>
            <a:r>
              <a:rPr lang="en-US" altLang="en-US" smtClean="0"/>
              <a:t>Extended (autobiographical) consciousness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Proto-self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2800" b="1" i="1" smtClean="0"/>
              <a:t>A neurological image</a:t>
            </a:r>
            <a:r>
              <a:rPr lang="en-AU" altLang="en-US" sz="2800" i="1" smtClean="0"/>
              <a:t> </a:t>
            </a:r>
            <a:r>
              <a:rPr lang="en-AU" altLang="en-US" sz="2800" smtClean="0"/>
              <a:t>of </a:t>
            </a:r>
            <a:r>
              <a:rPr lang="en-AU" altLang="en-US" sz="2800" b="1" smtClean="0"/>
              <a:t>all aspects of the body</a:t>
            </a:r>
            <a:r>
              <a:rPr lang="en-AU" altLang="en-US" sz="2800" smtClean="0"/>
              <a:t> at a moment in time. This is homeostatic and unconscious.</a:t>
            </a:r>
          </a:p>
          <a:p>
            <a:pPr>
              <a:lnSpc>
                <a:spcPct val="80000"/>
              </a:lnSpc>
            </a:pPr>
            <a:endParaRPr lang="en-AU" altLang="en-US" sz="2400" smtClean="0"/>
          </a:p>
        </p:txBody>
      </p:sp>
      <p:pic>
        <p:nvPicPr>
          <p:cNvPr id="43012" name="Picture 8" descr="brain_46496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714750"/>
            <a:ext cx="250031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9"/>
          <p:cNvSpPr txBox="1">
            <a:spLocks noChangeArrowheads="1"/>
          </p:cNvSpPr>
          <p:nvPr/>
        </p:nvSpPr>
        <p:spPr bwMode="auto">
          <a:xfrm>
            <a:off x="642938" y="2786063"/>
            <a:ext cx="4786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400"/>
              <a:t>Neurological </a:t>
            </a:r>
            <a:r>
              <a:rPr lang="en-US" altLang="en-US" sz="2400" b="1" i="1"/>
              <a:t>image</a:t>
            </a:r>
            <a:r>
              <a:rPr lang="en-US" altLang="en-US" sz="2400"/>
              <a:t> representing </a:t>
            </a:r>
          </a:p>
          <a:p>
            <a:r>
              <a:rPr lang="en-US" altLang="en-US" sz="2400"/>
              <a:t>all aspects of the state  of </a:t>
            </a:r>
            <a:r>
              <a:rPr lang="en-US" altLang="en-US" sz="2400" b="1" i="1"/>
              <a:t>body</a:t>
            </a:r>
            <a:endParaRPr lang="en-GB" altLang="en-US" sz="2400" b="1" i="1"/>
          </a:p>
        </p:txBody>
      </p:sp>
      <p:sp>
        <p:nvSpPr>
          <p:cNvPr id="11" name="Left Arrow 10"/>
          <p:cNvSpPr/>
          <p:nvPr/>
        </p:nvSpPr>
        <p:spPr>
          <a:xfrm rot="11613282">
            <a:off x="4146550" y="3759200"/>
            <a:ext cx="2136775" cy="280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Perceiving an object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AU" altLang="en-US" sz="2800" smtClean="0"/>
          </a:p>
          <a:p>
            <a:pPr>
              <a:lnSpc>
                <a:spcPct val="80000"/>
              </a:lnSpc>
            </a:pPr>
            <a:endParaRPr lang="en-AU" altLang="en-US" sz="2400" smtClean="0"/>
          </a:p>
        </p:txBody>
      </p:sp>
      <p:pic>
        <p:nvPicPr>
          <p:cNvPr id="44036" name="Picture 8" descr="brain_46496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714750"/>
            <a:ext cx="250031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Box 9"/>
          <p:cNvSpPr txBox="1">
            <a:spLocks noChangeArrowheads="1"/>
          </p:cNvSpPr>
          <p:nvPr/>
        </p:nvSpPr>
        <p:spPr bwMode="auto">
          <a:xfrm>
            <a:off x="642938" y="2214563"/>
            <a:ext cx="71437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 b="1" i="1" dirty="0"/>
              <a:t>Image</a:t>
            </a:r>
            <a:r>
              <a:rPr lang="en-US" altLang="en-US" sz="2800" dirty="0"/>
              <a:t> representing </a:t>
            </a:r>
            <a:r>
              <a:rPr lang="en-US" altLang="en-US" sz="2800" b="1" dirty="0"/>
              <a:t>changes</a:t>
            </a:r>
            <a:r>
              <a:rPr lang="en-US" altLang="en-US" sz="2800" dirty="0"/>
              <a:t> in </a:t>
            </a:r>
            <a:r>
              <a:rPr lang="en-US" altLang="en-US" sz="2800" dirty="0" smtClean="0"/>
              <a:t>the perceivers </a:t>
            </a:r>
            <a:r>
              <a:rPr lang="en-US" altLang="en-US" sz="2800" b="1" i="1" dirty="0"/>
              <a:t>body </a:t>
            </a:r>
            <a:r>
              <a:rPr lang="en-US" altLang="en-US" sz="2800" i="1" dirty="0" smtClean="0"/>
              <a:t>due </a:t>
            </a:r>
            <a:r>
              <a:rPr lang="en-US" altLang="en-US" sz="2800" i="1" dirty="0"/>
              <a:t>to perceiving an </a:t>
            </a:r>
            <a:r>
              <a:rPr lang="en-US" altLang="en-US" sz="2800" b="1" i="1" dirty="0"/>
              <a:t>object</a:t>
            </a:r>
            <a:endParaRPr lang="en-GB" altLang="en-US" sz="2800" b="1" i="1" dirty="0"/>
          </a:p>
        </p:txBody>
      </p:sp>
      <p:sp>
        <p:nvSpPr>
          <p:cNvPr id="11" name="Left Arrow 10"/>
          <p:cNvSpPr/>
          <p:nvPr/>
        </p:nvSpPr>
        <p:spPr>
          <a:xfrm rot="11613282">
            <a:off x="4146550" y="3759200"/>
            <a:ext cx="2136775" cy="280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Core consciousness</a:t>
            </a:r>
            <a:endParaRPr lang="en-GB" dirty="0"/>
          </a:p>
        </p:txBody>
      </p:sp>
      <p:pic>
        <p:nvPicPr>
          <p:cNvPr id="45059" name="Picture 8" descr="brain_464967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2" y="4429125"/>
            <a:ext cx="178593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Box 9"/>
          <p:cNvSpPr txBox="1">
            <a:spLocks noChangeArrowheads="1"/>
          </p:cNvSpPr>
          <p:nvPr/>
        </p:nvSpPr>
        <p:spPr bwMode="auto">
          <a:xfrm>
            <a:off x="395537" y="1500188"/>
            <a:ext cx="84249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 dirty="0" smtClean="0"/>
              <a:t>Core Consciousness is the process underpinning  an individual’s ‘sense of self’.</a:t>
            </a:r>
          </a:p>
          <a:p>
            <a:r>
              <a:rPr lang="en-US" altLang="en-US" sz="2800" dirty="0" smtClean="0"/>
              <a:t>It comprises a neurological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nd</a:t>
            </a:r>
            <a:r>
              <a:rPr lang="en-US" altLang="en-US" sz="2800" dirty="0"/>
              <a:t> order </a:t>
            </a:r>
            <a:r>
              <a:rPr lang="en-US" altLang="en-US" sz="2800" b="1" i="1" dirty="0" smtClean="0"/>
              <a:t>neural</a:t>
            </a:r>
            <a:r>
              <a:rPr lang="en-US" altLang="en-US" sz="2800" dirty="0" smtClean="0"/>
              <a:t> </a:t>
            </a:r>
            <a:r>
              <a:rPr lang="en-US" altLang="en-US" sz="2800" b="1" i="1" dirty="0" smtClean="0"/>
              <a:t>image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representing </a:t>
            </a:r>
            <a:r>
              <a:rPr lang="en-US" altLang="en-US" sz="2800" dirty="0" smtClean="0"/>
              <a:t>the moment </a:t>
            </a:r>
            <a:r>
              <a:rPr lang="en-US" altLang="en-US" sz="2800" dirty="0"/>
              <a:t>by moment differences between </a:t>
            </a:r>
            <a:r>
              <a:rPr lang="en-US" altLang="en-US" sz="2800" dirty="0" smtClean="0"/>
              <a:t>the </a:t>
            </a:r>
            <a:r>
              <a:rPr lang="en-US" altLang="en-US" sz="2800" b="1" dirty="0" smtClean="0"/>
              <a:t>proto-self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and </a:t>
            </a:r>
            <a:r>
              <a:rPr lang="en-US" altLang="en-US" sz="2800" dirty="0" smtClean="0"/>
              <a:t>body and neural </a:t>
            </a:r>
            <a:r>
              <a:rPr lang="en-US" altLang="en-US" sz="2800" dirty="0"/>
              <a:t>changes due to perceiving an </a:t>
            </a:r>
            <a:r>
              <a:rPr lang="en-US" altLang="en-US" sz="2800" b="1" i="1" dirty="0"/>
              <a:t>object</a:t>
            </a:r>
            <a:endParaRPr lang="en-GB" altLang="en-US" sz="2800" b="1" i="1" dirty="0"/>
          </a:p>
        </p:txBody>
      </p:sp>
      <p:sp>
        <p:nvSpPr>
          <p:cNvPr id="11" name="Left Arrow 10"/>
          <p:cNvSpPr/>
          <p:nvPr/>
        </p:nvSpPr>
        <p:spPr>
          <a:xfrm rot="12645864">
            <a:off x="6015518" y="4052718"/>
            <a:ext cx="1040523" cy="299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5062" name="TextBox 11"/>
          <p:cNvSpPr txBox="1">
            <a:spLocks noChangeArrowheads="1"/>
          </p:cNvSpPr>
          <p:nvPr/>
        </p:nvSpPr>
        <p:spPr bwMode="auto">
          <a:xfrm>
            <a:off x="485154" y="4597163"/>
            <a:ext cx="4643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 b="1" dirty="0"/>
              <a:t>Core –consciousness </a:t>
            </a:r>
            <a:r>
              <a:rPr lang="en-AU" altLang="en-US" sz="2400" dirty="0"/>
              <a:t>is the </a:t>
            </a:r>
            <a:r>
              <a:rPr lang="en-AU" altLang="en-US" sz="2400" b="1" dirty="0"/>
              <a:t>basic</a:t>
            </a:r>
            <a:r>
              <a:rPr lang="en-AU" altLang="en-US" sz="2400" dirty="0"/>
              <a:t> sense of the existence of oneself</a:t>
            </a:r>
            <a:endParaRPr lang="en-GB" altLang="en-US" sz="2400" dirty="0"/>
          </a:p>
        </p:txBody>
      </p:sp>
      <p:sp>
        <p:nvSpPr>
          <p:cNvPr id="45063" name="TextBox 12"/>
          <p:cNvSpPr txBox="1">
            <a:spLocks noChangeArrowheads="1"/>
          </p:cNvSpPr>
          <p:nvPr/>
        </p:nvSpPr>
        <p:spPr bwMode="auto">
          <a:xfrm>
            <a:off x="502813" y="5773314"/>
            <a:ext cx="4375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400" dirty="0" smtClean="0"/>
              <a:t>It </a:t>
            </a:r>
            <a:r>
              <a:rPr lang="en-US" altLang="en-US" sz="2400" b="1" dirty="0" smtClean="0"/>
              <a:t>does</a:t>
            </a:r>
            <a:r>
              <a:rPr lang="en-US" altLang="en-US" sz="2400" dirty="0" smtClean="0"/>
              <a:t> </a:t>
            </a:r>
            <a:r>
              <a:rPr lang="en-US" altLang="en-US" sz="2400" b="1" dirty="0"/>
              <a:t>not</a:t>
            </a:r>
            <a:r>
              <a:rPr lang="en-US" altLang="en-US" sz="2400" dirty="0"/>
              <a:t> depend on </a:t>
            </a:r>
            <a:r>
              <a:rPr lang="en-US" altLang="en-US" sz="2400" b="1" dirty="0" smtClean="0"/>
              <a:t>language!</a:t>
            </a:r>
            <a:endParaRPr lang="en-GB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‘As if’ loops</a:t>
            </a:r>
            <a:endParaRPr lang="en-GB" dirty="0"/>
          </a:p>
        </p:txBody>
      </p:sp>
      <p:pic>
        <p:nvPicPr>
          <p:cNvPr id="46083" name="Picture 8" descr="brain_46496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714750"/>
            <a:ext cx="250031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Box 9"/>
          <p:cNvSpPr txBox="1">
            <a:spLocks noChangeArrowheads="1"/>
          </p:cNvSpPr>
          <p:nvPr/>
        </p:nvSpPr>
        <p:spPr bwMode="auto">
          <a:xfrm>
            <a:off x="500063" y="1500188"/>
            <a:ext cx="80724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/>
              <a:t>Memories and thoughts are </a:t>
            </a:r>
            <a:r>
              <a:rPr lang="en-US" altLang="en-US" sz="2800" b="1"/>
              <a:t>objects</a:t>
            </a:r>
            <a:r>
              <a:rPr lang="en-US" altLang="en-US" sz="2800"/>
              <a:t> and have similar emotional effects to real objects</a:t>
            </a:r>
            <a:endParaRPr lang="en-GB" altLang="en-US" sz="2800" b="1" i="1"/>
          </a:p>
        </p:txBody>
      </p:sp>
      <p:sp>
        <p:nvSpPr>
          <p:cNvPr id="11" name="Left Arrow 10"/>
          <p:cNvSpPr/>
          <p:nvPr/>
        </p:nvSpPr>
        <p:spPr>
          <a:xfrm rot="12645864">
            <a:off x="3740150" y="3030538"/>
            <a:ext cx="2705100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6086" name="TextBox 5"/>
          <p:cNvSpPr txBox="1">
            <a:spLocks noChangeArrowheads="1"/>
          </p:cNvSpPr>
          <p:nvPr/>
        </p:nvSpPr>
        <p:spPr bwMode="auto">
          <a:xfrm>
            <a:off x="428625" y="3143250"/>
            <a:ext cx="39290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/>
              <a:t>Memories and thoughts trigger emotions and feelings</a:t>
            </a:r>
            <a:endParaRPr lang="en-GB" altLang="en-US" sz="2000"/>
          </a:p>
        </p:txBody>
      </p:sp>
      <p:sp>
        <p:nvSpPr>
          <p:cNvPr id="46087" name="TextBox 7"/>
          <p:cNvSpPr txBox="1">
            <a:spLocks noChangeArrowheads="1"/>
          </p:cNvSpPr>
          <p:nvPr/>
        </p:nvSpPr>
        <p:spPr bwMode="auto">
          <a:xfrm>
            <a:off x="581025" y="4902200"/>
            <a:ext cx="39290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/>
              <a:t>Emotions and feelings facilitate memories and thoughts</a:t>
            </a:r>
            <a:endParaRPr lang="en-GB" altLang="en-US" sz="2000"/>
          </a:p>
        </p:txBody>
      </p:sp>
      <p:sp>
        <p:nvSpPr>
          <p:cNvPr id="12" name="Up-Down Arrow 11"/>
          <p:cNvSpPr/>
          <p:nvPr/>
        </p:nvSpPr>
        <p:spPr>
          <a:xfrm>
            <a:off x="2071688" y="4143375"/>
            <a:ext cx="214312" cy="7858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Extended consciousness</a:t>
            </a:r>
            <a:endParaRPr lang="en-GB" dirty="0"/>
          </a:p>
        </p:txBody>
      </p:sp>
      <p:pic>
        <p:nvPicPr>
          <p:cNvPr id="47107" name="Picture 8" descr="brain_46496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714750"/>
            <a:ext cx="250031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Box 9"/>
          <p:cNvSpPr txBox="1">
            <a:spLocks noChangeArrowheads="1"/>
          </p:cNvSpPr>
          <p:nvPr/>
        </p:nvSpPr>
        <p:spPr bwMode="auto">
          <a:xfrm>
            <a:off x="285750" y="1500188"/>
            <a:ext cx="81438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 dirty="0"/>
              <a:t>Memories, experiences, thoughts, fantasies</a:t>
            </a:r>
          </a:p>
          <a:p>
            <a:r>
              <a:rPr lang="en-US" altLang="en-US" sz="2800" dirty="0" smtClean="0"/>
              <a:t>in </a:t>
            </a:r>
            <a:r>
              <a:rPr lang="en-US" altLang="en-US" sz="2800" dirty="0"/>
              <a:t>a person’s </a:t>
            </a:r>
            <a:r>
              <a:rPr lang="en-US" altLang="en-US" sz="2800" dirty="0" smtClean="0"/>
              <a:t>history  </a:t>
            </a:r>
            <a:r>
              <a:rPr lang="en-US" altLang="en-US" sz="2800" dirty="0"/>
              <a:t>all </a:t>
            </a:r>
            <a:r>
              <a:rPr lang="en-US" altLang="en-US" sz="2800" dirty="0" smtClean="0"/>
              <a:t>exist as neural objects dependent on and processed by the previous.</a:t>
            </a:r>
            <a:endParaRPr lang="en-GB" altLang="en-US" sz="2800" b="1" i="1" dirty="0"/>
          </a:p>
        </p:txBody>
      </p:sp>
      <p:sp>
        <p:nvSpPr>
          <p:cNvPr id="11" name="Left Arrow 10"/>
          <p:cNvSpPr/>
          <p:nvPr/>
        </p:nvSpPr>
        <p:spPr>
          <a:xfrm rot="12645864">
            <a:off x="5571091" y="3494318"/>
            <a:ext cx="995754" cy="205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7110" name="TextBox 6"/>
          <p:cNvSpPr txBox="1">
            <a:spLocks noChangeArrowheads="1"/>
          </p:cNvSpPr>
          <p:nvPr/>
        </p:nvSpPr>
        <p:spPr bwMode="auto">
          <a:xfrm>
            <a:off x="500063" y="5187950"/>
            <a:ext cx="46434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 dirty="0" smtClean="0"/>
              <a:t>This is the functional  </a:t>
            </a:r>
            <a:r>
              <a:rPr lang="en-US" altLang="en-US" sz="2800" dirty="0"/>
              <a:t>basis of design, creativity, intuition, ethics</a:t>
            </a:r>
            <a:r>
              <a:rPr lang="en-US" altLang="en-US" sz="2800" dirty="0" smtClean="0"/>
              <a:t>, free </a:t>
            </a:r>
            <a:r>
              <a:rPr lang="en-US" altLang="en-US" sz="2800" dirty="0"/>
              <a:t>will….</a:t>
            </a:r>
            <a:endParaRPr lang="en-GB" altLang="en-US" sz="2000" dirty="0"/>
          </a:p>
        </p:txBody>
      </p:sp>
      <p:sp>
        <p:nvSpPr>
          <p:cNvPr id="13" name="Left Arrow 12"/>
          <p:cNvSpPr/>
          <p:nvPr/>
        </p:nvSpPr>
        <p:spPr>
          <a:xfrm rot="17511567">
            <a:off x="7772401" y="3095624"/>
            <a:ext cx="1314450" cy="3825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4" name="Left Arrow 13"/>
          <p:cNvSpPr/>
          <p:nvPr/>
        </p:nvSpPr>
        <p:spPr>
          <a:xfrm rot="16200000">
            <a:off x="6875068" y="2828745"/>
            <a:ext cx="954089" cy="1912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5" name="Left Arrow 14"/>
          <p:cNvSpPr/>
          <p:nvPr/>
        </p:nvSpPr>
        <p:spPr>
          <a:xfrm rot="15492126">
            <a:off x="6428756" y="3148613"/>
            <a:ext cx="562417" cy="210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7114" name="TextBox 15"/>
          <p:cNvSpPr txBox="1">
            <a:spLocks noChangeArrowheads="1"/>
          </p:cNvSpPr>
          <p:nvPr/>
        </p:nvSpPr>
        <p:spPr bwMode="auto">
          <a:xfrm>
            <a:off x="285750" y="3071813"/>
            <a:ext cx="48577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 dirty="0" smtClean="0"/>
              <a:t>Over time, all incidents  through core-consciousness convert </a:t>
            </a:r>
            <a:r>
              <a:rPr lang="en-US" altLang="en-US" sz="2800" dirty="0"/>
              <a:t>to memories</a:t>
            </a:r>
            <a:r>
              <a:rPr lang="en-GB" altLang="en-US" sz="2800" dirty="0"/>
              <a:t> and autobiographical self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0" y="2214563"/>
            <a:ext cx="9144000" cy="32861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altLang="en-US" smtClean="0"/>
              <a:t>Implications</a:t>
            </a:r>
            <a:br>
              <a:rPr lang="en-US" altLang="en-US" smtClean="0"/>
            </a:br>
            <a:r>
              <a:rPr lang="en-US" altLang="en-US" smtClean="0"/>
              <a:t>for</a:t>
            </a:r>
            <a:br>
              <a:rPr lang="en-US" altLang="en-US" smtClean="0"/>
            </a:br>
            <a:r>
              <a:rPr lang="en-US" altLang="en-US" smtClean="0"/>
              <a:t>Holistic Design</a:t>
            </a:r>
            <a:br>
              <a:rPr lang="en-US" altLang="en-US" smtClean="0"/>
            </a:br>
            <a:r>
              <a:rPr lang="en-US" altLang="en-US" smtClean="0"/>
              <a:t>and</a:t>
            </a:r>
            <a:br>
              <a:rPr lang="en-US" altLang="en-US" smtClean="0"/>
            </a:br>
            <a:r>
              <a:rPr lang="en-US" altLang="en-US" smtClean="0"/>
              <a:t>Philosophy</a:t>
            </a:r>
            <a:endParaRPr lang="en-GB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2400" b="1" i="1" dirty="0" smtClean="0"/>
              <a:t>Learning, empathy and culture</a:t>
            </a:r>
            <a:endParaRPr lang="en-US" sz="2400" b="1" i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8686800" cy="1874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2400" b="1" smtClean="0"/>
              <a:t>Remembering </a:t>
            </a:r>
            <a:r>
              <a:rPr lang="en-AU" altLang="en-US" sz="2400" smtClean="0"/>
              <a:t>memories results in core consciousness processes that emphasize and associate with emotions .</a:t>
            </a:r>
          </a:p>
          <a:p>
            <a:pPr>
              <a:lnSpc>
                <a:spcPct val="80000"/>
              </a:lnSpc>
            </a:pPr>
            <a:r>
              <a:rPr lang="en-AU" altLang="en-US" sz="2400" smtClean="0"/>
              <a:t>Gives the ability to identify objects (real, social, conceptual, imagined etc), associate objects with emotions and behaviours and attribute</a:t>
            </a:r>
            <a:r>
              <a:rPr lang="en-AU" altLang="en-US" sz="2400" b="1" smtClean="0"/>
              <a:t> meaning</a:t>
            </a:r>
            <a:r>
              <a:rPr lang="en-AU" altLang="en-US" sz="2400" smtClean="0"/>
              <a:t>. </a:t>
            </a:r>
          </a:p>
        </p:txBody>
      </p:sp>
      <p:pic>
        <p:nvPicPr>
          <p:cNvPr id="49156" name="Picture 3" descr="brain_46496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4071938"/>
            <a:ext cx="250031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571500" y="4500563"/>
            <a:ext cx="4143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/>
              <a:t>This provides the basis for  learning, empathy, culture, conditioning etc</a:t>
            </a:r>
            <a:endParaRPr lang="en-US" altLang="en-US" sz="2400"/>
          </a:p>
          <a:p>
            <a:endParaRPr lang="en-GB" altLang="en-US"/>
          </a:p>
        </p:txBody>
      </p:sp>
      <p:sp>
        <p:nvSpPr>
          <p:cNvPr id="7" name="U-Turn Arrow 6"/>
          <p:cNvSpPr/>
          <p:nvPr/>
        </p:nvSpPr>
        <p:spPr>
          <a:xfrm rot="21121124" flipH="1">
            <a:off x="6267450" y="3281363"/>
            <a:ext cx="1016000" cy="836612"/>
          </a:xfrm>
          <a:prstGeom prst="uturnArrow">
            <a:avLst>
              <a:gd name="adj1" fmla="val 17963"/>
              <a:gd name="adj2" fmla="val 25000"/>
              <a:gd name="adj3" fmla="val 27766"/>
              <a:gd name="adj4" fmla="val 46166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2400" i="1" dirty="0" smtClean="0"/>
              <a:t>Design </a:t>
            </a:r>
            <a:r>
              <a:rPr lang="en-AU" sz="2400" i="1" dirty="0" smtClean="0"/>
              <a:t>creativity &amp; Abduction</a:t>
            </a:r>
            <a:endParaRPr lang="en-US" sz="2400" i="1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240357" y="1412776"/>
            <a:ext cx="8686800" cy="108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2800" dirty="0" smtClean="0"/>
              <a:t>Thoughts about </a:t>
            </a:r>
            <a:r>
              <a:rPr lang="en-AU" altLang="en-US" sz="2800" b="1" dirty="0" smtClean="0"/>
              <a:t>design problems </a:t>
            </a:r>
            <a:r>
              <a:rPr lang="en-AU" altLang="en-US" sz="2800" dirty="0" smtClean="0"/>
              <a:t>and </a:t>
            </a:r>
            <a:r>
              <a:rPr lang="en-AU" altLang="en-US" sz="2800" b="1" dirty="0" smtClean="0"/>
              <a:t>solutions</a:t>
            </a:r>
            <a:r>
              <a:rPr lang="en-AU" altLang="en-US" sz="2800" dirty="0" smtClean="0"/>
              <a:t> </a:t>
            </a:r>
            <a:r>
              <a:rPr lang="en-AU" altLang="en-US" sz="2800" dirty="0" smtClean="0"/>
              <a:t>create opposing emotional </a:t>
            </a:r>
            <a:r>
              <a:rPr lang="en-AU" altLang="en-US" sz="2800" dirty="0" smtClean="0"/>
              <a:t>states </a:t>
            </a:r>
            <a:r>
              <a:rPr lang="en-AU" altLang="en-US" sz="2800" dirty="0" smtClean="0"/>
              <a:t>with changing feelings of increased </a:t>
            </a:r>
            <a:r>
              <a:rPr lang="en-AU" altLang="en-US" sz="2800" dirty="0" smtClean="0"/>
              <a:t>or reduced relaxation.</a:t>
            </a:r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648230" y="2962072"/>
            <a:ext cx="75009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AU" altLang="en-US" sz="2800" dirty="0"/>
              <a:t>Emotions in the body result in thoughts of possible solutions - creativity</a:t>
            </a:r>
          </a:p>
        </p:txBody>
      </p: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833287" y="5517232"/>
            <a:ext cx="75009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AU" altLang="en-US" sz="2800" dirty="0"/>
              <a:t>Changes in feelings of body tension guide </a:t>
            </a:r>
            <a:r>
              <a:rPr lang="en-AU" altLang="en-US" sz="2800" dirty="0" err="1" smtClean="0"/>
              <a:t>abductive</a:t>
            </a:r>
            <a:r>
              <a:rPr lang="en-AU" altLang="en-US" sz="2800" dirty="0" smtClean="0"/>
              <a:t> cognitive </a:t>
            </a:r>
            <a:r>
              <a:rPr lang="en-AU" altLang="en-US" sz="2800" dirty="0"/>
              <a:t>judgements</a:t>
            </a:r>
          </a:p>
        </p:txBody>
      </p:sp>
      <p:sp>
        <p:nvSpPr>
          <p:cNvPr id="6" name="Curved Right Arrow 5"/>
          <p:cNvSpPr/>
          <p:nvPr/>
        </p:nvSpPr>
        <p:spPr>
          <a:xfrm>
            <a:off x="2837928" y="4091781"/>
            <a:ext cx="731838" cy="10715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V="1">
            <a:off x="4217838" y="4100909"/>
            <a:ext cx="731837" cy="101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Holistic design</a:t>
            </a:r>
            <a:endParaRPr lang="en-GB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304800" y="2428875"/>
            <a:ext cx="8686800" cy="3651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altLang="en-US" sz="3600" smtClean="0">
                <a:solidFill>
                  <a:srgbClr val="FF0000"/>
                </a:solidFill>
              </a:rPr>
              <a:t>Thank you for your attention</a:t>
            </a:r>
          </a:p>
          <a:p>
            <a:pPr algn="ctr">
              <a:buFont typeface="Wingdings 2" pitchFamily="18" charset="2"/>
              <a:buNone/>
            </a:pPr>
            <a:endParaRPr lang="en-US" altLang="en-US" sz="3600" smtClean="0">
              <a:solidFill>
                <a:srgbClr val="FF00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en-US" sz="3600" smtClean="0">
                <a:solidFill>
                  <a:srgbClr val="FF0000"/>
                </a:solidFill>
              </a:rPr>
              <a:t>Questions?</a:t>
            </a:r>
            <a:endParaRPr lang="en-GB" altLang="en-US" sz="3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000" dirty="0" smtClean="0"/>
              <a:t>Emotion</a:t>
            </a:r>
            <a:endParaRPr lang="en-AU" sz="4000" dirty="0"/>
          </a:p>
        </p:txBody>
      </p:sp>
      <p:sp>
        <p:nvSpPr>
          <p:cNvPr id="110595" name="Cloud"/>
          <p:cNvSpPr>
            <a:spLocks noChangeAspect="1" noEditPoints="1" noChangeArrowheads="1"/>
          </p:cNvSpPr>
          <p:nvPr/>
        </p:nvSpPr>
        <p:spPr bwMode="auto">
          <a:xfrm>
            <a:off x="228600" y="1973263"/>
            <a:ext cx="5486400" cy="37607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14500" y="3487738"/>
            <a:ext cx="221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3200" b="1" i="1"/>
              <a:t>Organism </a:t>
            </a:r>
            <a:endParaRPr lang="en-AU" altLang="en-US" sz="2400" b="1" i="1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6035675" y="1606550"/>
            <a:ext cx="27511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/>
              <a:t>Sensing system </a:t>
            </a:r>
          </a:p>
          <a:p>
            <a:r>
              <a:rPr lang="en-AU" altLang="en-US" sz="2400"/>
              <a:t> for environment</a:t>
            </a:r>
          </a:p>
          <a:p>
            <a:endParaRPr lang="en-GB" altLang="en-US"/>
          </a:p>
        </p:txBody>
      </p:sp>
      <p:sp>
        <p:nvSpPr>
          <p:cNvPr id="8" name="Right Arrow 7"/>
          <p:cNvSpPr/>
          <p:nvPr/>
        </p:nvSpPr>
        <p:spPr>
          <a:xfrm rot="20328909">
            <a:off x="5757863" y="2538413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5929313" y="3786188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 rot="19170524">
            <a:off x="4916488" y="1519238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04800" y="2428875"/>
            <a:ext cx="8686800" cy="3651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altLang="en-US" sz="3600" smtClean="0">
                <a:solidFill>
                  <a:srgbClr val="FF0000"/>
                </a:solidFill>
              </a:rPr>
              <a:t>Dr. Terence Love</a:t>
            </a:r>
          </a:p>
          <a:p>
            <a:pPr algn="ctr">
              <a:buFont typeface="Wingdings 2" pitchFamily="18" charset="2"/>
              <a:buNone/>
            </a:pPr>
            <a:r>
              <a:rPr lang="en-US" altLang="en-US" sz="3600" smtClean="0">
                <a:solidFill>
                  <a:srgbClr val="FF0000"/>
                </a:solidFill>
              </a:rPr>
              <a:t>Curtin University of Technology</a:t>
            </a:r>
            <a:br>
              <a:rPr lang="en-US" altLang="en-US" sz="3600" smtClean="0">
                <a:solidFill>
                  <a:srgbClr val="FF0000"/>
                </a:solidFill>
              </a:rPr>
            </a:br>
            <a:r>
              <a:rPr lang="en-US" altLang="en-US" sz="3600" smtClean="0">
                <a:solidFill>
                  <a:srgbClr val="FF0000"/>
                </a:solidFill>
              </a:rPr>
              <a:t>Perth, Western Australia</a:t>
            </a:r>
          </a:p>
          <a:p>
            <a:pPr algn="ctr">
              <a:buFont typeface="Wingdings 2" pitchFamily="18" charset="2"/>
              <a:buNone/>
            </a:pPr>
            <a:r>
              <a:rPr lang="en-US" altLang="en-US" sz="3600" smtClean="0">
                <a:solidFill>
                  <a:srgbClr val="FF0000"/>
                </a:solidFill>
              </a:rPr>
              <a:t>Papers etc. at </a:t>
            </a:r>
            <a:r>
              <a:rPr lang="en-US" altLang="en-US" sz="3600" smtClean="0">
                <a:solidFill>
                  <a:srgbClr val="FF0000"/>
                </a:solidFill>
                <a:hlinkClick r:id="rId2"/>
              </a:rPr>
              <a:t>www.love.com.au</a:t>
            </a:r>
            <a:r>
              <a:rPr lang="en-US" altLang="en-US" sz="3600" smtClean="0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So</a:t>
            </a:r>
            <a:r>
              <a:rPr lang="en-GB" dirty="0" smtClean="0"/>
              <a:t>me</a:t>
            </a:r>
            <a:r>
              <a:rPr smtClean="0"/>
              <a:t> </a:t>
            </a:r>
            <a:r>
              <a:rPr lang="en-US" dirty="0" smtClean="0"/>
              <a:t>outstanding </a:t>
            </a:r>
            <a:r>
              <a:rPr smtClean="0"/>
              <a:t>questions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Which parts of designing involve  emotions?  How? What do they do? How essential are they?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Which  parts of designing involve feelings?  How? What do they do? How essential are they?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How important is  the ability to  represent the world in imagination with feelings and emotions? Why?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How important is  it  to be able to distinguish between reality and fantasy when everything is full of emotion and feelings? Why?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000" dirty="0" smtClean="0"/>
              <a:t>Emotion</a:t>
            </a:r>
            <a:endParaRPr lang="en-AU" sz="4000" dirty="0"/>
          </a:p>
        </p:txBody>
      </p:sp>
      <p:sp>
        <p:nvSpPr>
          <p:cNvPr id="110595" name="Cloud"/>
          <p:cNvSpPr>
            <a:spLocks noChangeAspect="1" noEditPoints="1" noChangeArrowheads="1"/>
          </p:cNvSpPr>
          <p:nvPr/>
        </p:nvSpPr>
        <p:spPr bwMode="auto">
          <a:xfrm>
            <a:off x="228600" y="1973263"/>
            <a:ext cx="5486400" cy="37607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</a:rPr>
              <a:t>Sensing system (inside organism)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75366" y="3390828"/>
            <a:ext cx="29840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4000" b="1" i="1" dirty="0"/>
              <a:t>Organism </a:t>
            </a:r>
            <a:endParaRPr lang="en-AU" altLang="en-US" sz="3200" b="1" i="1" dirty="0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6035675" y="1606550"/>
            <a:ext cx="27511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/>
              <a:t>Sensing system </a:t>
            </a:r>
          </a:p>
          <a:p>
            <a:r>
              <a:rPr lang="en-AU" altLang="en-US" sz="2400"/>
              <a:t> for environment</a:t>
            </a:r>
          </a:p>
          <a:p>
            <a:endParaRPr lang="en-GB" altLang="en-US"/>
          </a:p>
        </p:txBody>
      </p:sp>
      <p:sp>
        <p:nvSpPr>
          <p:cNvPr id="8" name="Right Arrow 7"/>
          <p:cNvSpPr/>
          <p:nvPr/>
        </p:nvSpPr>
        <p:spPr>
          <a:xfrm rot="20328909">
            <a:off x="5757863" y="2538413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5929313" y="3786188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 rot="19170524">
            <a:off x="4916488" y="1519238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4825" name="TextBox 10"/>
          <p:cNvSpPr txBox="1">
            <a:spLocks noChangeArrowheads="1"/>
          </p:cNvSpPr>
          <p:nvPr/>
        </p:nvSpPr>
        <p:spPr bwMode="auto">
          <a:xfrm>
            <a:off x="3286125" y="3108325"/>
            <a:ext cx="278606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000"/>
              <a:t>Movement system</a:t>
            </a:r>
            <a:endParaRPr lang="en-AU" altLang="en-US"/>
          </a:p>
          <a:p>
            <a:endParaRPr lang="en-GB" altLang="en-US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928688" y="4037013"/>
            <a:ext cx="21367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000"/>
              <a:t>Digestion system</a:t>
            </a:r>
          </a:p>
          <a:p>
            <a:endParaRPr lang="en-GB" altLang="en-US"/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1500188" y="4608513"/>
            <a:ext cx="259238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000"/>
              <a:t>Reproduction system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000" dirty="0" smtClean="0"/>
              <a:t>Emotion &amp; </a:t>
            </a:r>
            <a:r>
              <a:rPr lang="en-AU" sz="4000" dirty="0" err="1" smtClean="0"/>
              <a:t>UnderstanDing</a:t>
            </a:r>
            <a:endParaRPr lang="en-AU" sz="4000" dirty="0"/>
          </a:p>
        </p:txBody>
      </p:sp>
      <p:sp>
        <p:nvSpPr>
          <p:cNvPr id="110595" name="Cloud"/>
          <p:cNvSpPr>
            <a:spLocks noChangeAspect="1" noEditPoints="1" noChangeArrowheads="1"/>
          </p:cNvSpPr>
          <p:nvPr/>
        </p:nvSpPr>
        <p:spPr bwMode="auto">
          <a:xfrm>
            <a:off x="228600" y="1973263"/>
            <a:ext cx="5486400" cy="37607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</a:rPr>
              <a:t>Sensing system (inside organism)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714500" y="3487738"/>
            <a:ext cx="221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3200" b="1" i="1"/>
              <a:t>Organism </a:t>
            </a:r>
            <a:endParaRPr lang="en-AU" altLang="en-US" sz="2400" b="1" i="1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71500" y="5842000"/>
            <a:ext cx="75723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/>
              <a:t>Processes that connect systems and result in survival, continuity, learning &amp; development</a:t>
            </a:r>
          </a:p>
          <a:p>
            <a:endParaRPr lang="en-AU" altLang="en-US" sz="2000"/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6035675" y="1606550"/>
            <a:ext cx="27511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/>
              <a:t>Sensing system </a:t>
            </a:r>
          </a:p>
          <a:p>
            <a:r>
              <a:rPr lang="en-AU" altLang="en-US" sz="2400"/>
              <a:t> for environment</a:t>
            </a:r>
          </a:p>
          <a:p>
            <a:endParaRPr lang="en-GB" altLang="en-US"/>
          </a:p>
        </p:txBody>
      </p:sp>
      <p:sp>
        <p:nvSpPr>
          <p:cNvPr id="8" name="Right Arrow 7"/>
          <p:cNvSpPr/>
          <p:nvPr/>
        </p:nvSpPr>
        <p:spPr>
          <a:xfrm rot="20328909">
            <a:off x="5757863" y="2538413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5929313" y="3786188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 rot="19170524">
            <a:off x="4916488" y="1519238"/>
            <a:ext cx="107156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5850" name="TextBox 10"/>
          <p:cNvSpPr txBox="1">
            <a:spLocks noChangeArrowheads="1"/>
          </p:cNvSpPr>
          <p:nvPr/>
        </p:nvSpPr>
        <p:spPr bwMode="auto">
          <a:xfrm>
            <a:off x="3286125" y="3108325"/>
            <a:ext cx="278606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000"/>
              <a:t>Movement system</a:t>
            </a:r>
            <a:endParaRPr lang="en-AU" altLang="en-US"/>
          </a:p>
          <a:p>
            <a:endParaRPr lang="en-GB" altLang="en-US"/>
          </a:p>
        </p:txBody>
      </p:sp>
      <p:sp>
        <p:nvSpPr>
          <p:cNvPr id="35851" name="TextBox 11"/>
          <p:cNvSpPr txBox="1">
            <a:spLocks noChangeArrowheads="1"/>
          </p:cNvSpPr>
          <p:nvPr/>
        </p:nvSpPr>
        <p:spPr bwMode="auto">
          <a:xfrm>
            <a:off x="928688" y="4037013"/>
            <a:ext cx="21367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000"/>
              <a:t>Digestion system</a:t>
            </a:r>
          </a:p>
          <a:p>
            <a:endParaRPr lang="en-GB" altLang="en-US"/>
          </a:p>
        </p:txBody>
      </p:sp>
      <p:sp>
        <p:nvSpPr>
          <p:cNvPr id="35852" name="TextBox 12"/>
          <p:cNvSpPr txBox="1">
            <a:spLocks noChangeArrowheads="1"/>
          </p:cNvSpPr>
          <p:nvPr/>
        </p:nvSpPr>
        <p:spPr bwMode="auto">
          <a:xfrm>
            <a:off x="1500188" y="4608513"/>
            <a:ext cx="259238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000"/>
              <a:t>Reproduction system</a:t>
            </a:r>
          </a:p>
          <a:p>
            <a:endParaRPr lang="en-GB" altLang="en-US"/>
          </a:p>
        </p:txBody>
      </p:sp>
      <p:sp>
        <p:nvSpPr>
          <p:cNvPr id="35853" name="TextBox 13"/>
          <p:cNvSpPr txBox="1">
            <a:spLocks noChangeArrowheads="1"/>
          </p:cNvSpPr>
          <p:nvPr/>
        </p:nvSpPr>
        <p:spPr bwMode="auto">
          <a:xfrm>
            <a:off x="4771234" y="4906077"/>
            <a:ext cx="42153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800" b="1" i="1" dirty="0"/>
              <a:t>No brain </a:t>
            </a:r>
            <a:r>
              <a:rPr lang="en-AU" altLang="en-US" sz="2800" b="1" i="1" dirty="0" smtClean="0"/>
              <a:t>needed for  </a:t>
            </a:r>
            <a:br>
              <a:rPr lang="en-AU" altLang="en-US" sz="2800" b="1" i="1" dirty="0" smtClean="0"/>
            </a:br>
            <a:r>
              <a:rPr lang="en-AU" altLang="en-US" sz="2800" b="1" i="1" dirty="0" smtClean="0"/>
              <a:t>basic understanding!</a:t>
            </a:r>
            <a:endParaRPr lang="en-AU" alt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000" dirty="0" smtClean="0"/>
              <a:t>Emotion Behaviour </a:t>
            </a:r>
            <a:endParaRPr lang="en-AU" sz="4000" dirty="0"/>
          </a:p>
        </p:txBody>
      </p:sp>
      <p:sp>
        <p:nvSpPr>
          <p:cNvPr id="111619" name="Cloud"/>
          <p:cNvSpPr>
            <a:spLocks noChangeAspect="1" noEditPoints="1" noChangeArrowheads="1"/>
          </p:cNvSpPr>
          <p:nvPr/>
        </p:nvSpPr>
        <p:spPr bwMode="auto">
          <a:xfrm>
            <a:off x="838200" y="25098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111620" name="Cloud"/>
          <p:cNvSpPr>
            <a:spLocks noChangeAspect="1" noEditPoints="1" noChangeArrowheads="1"/>
          </p:cNvSpPr>
          <p:nvPr/>
        </p:nvSpPr>
        <p:spPr bwMode="auto">
          <a:xfrm>
            <a:off x="5562600" y="3810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371600" y="3017838"/>
            <a:ext cx="191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 b="1"/>
              <a:t>Organism A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143625" y="4429125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 b="1"/>
              <a:t>Organism B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 rot="1200000">
            <a:off x="4191000" y="36576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4000500" y="1785938"/>
            <a:ext cx="46434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800" b="1" i="1"/>
              <a:t>Move away from? Attack? </a:t>
            </a:r>
            <a:br>
              <a:rPr lang="en-AU" altLang="en-US" sz="2800" b="1" i="1"/>
            </a:br>
            <a:r>
              <a:rPr lang="en-AU" altLang="en-US" sz="2800" b="1" i="1"/>
              <a:t>Eat? Mate with? Have fun with?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000" dirty="0" smtClean="0"/>
              <a:t>Emotion Behaviour </a:t>
            </a:r>
            <a:endParaRPr lang="en-AU" sz="4000" dirty="0"/>
          </a:p>
        </p:txBody>
      </p:sp>
      <p:sp>
        <p:nvSpPr>
          <p:cNvPr id="111619" name="Cloud"/>
          <p:cNvSpPr>
            <a:spLocks noChangeAspect="1" noEditPoints="1" noChangeArrowheads="1"/>
          </p:cNvSpPr>
          <p:nvPr/>
        </p:nvSpPr>
        <p:spPr bwMode="auto">
          <a:xfrm>
            <a:off x="838200" y="25098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111620" name="Cloud"/>
          <p:cNvSpPr>
            <a:spLocks noChangeAspect="1" noEditPoints="1" noChangeArrowheads="1"/>
          </p:cNvSpPr>
          <p:nvPr/>
        </p:nvSpPr>
        <p:spPr bwMode="auto">
          <a:xfrm>
            <a:off x="5562600" y="3810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371600" y="3017838"/>
            <a:ext cx="191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 b="1"/>
              <a:t>Organism A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143625" y="4429125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400" b="1"/>
              <a:t>Organism B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1200000">
            <a:off x="4191000" y="36576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7896" name="TextBox 9"/>
          <p:cNvSpPr txBox="1">
            <a:spLocks noChangeArrowheads="1"/>
          </p:cNvSpPr>
          <p:nvPr/>
        </p:nvSpPr>
        <p:spPr bwMode="auto">
          <a:xfrm>
            <a:off x="571500" y="2000250"/>
            <a:ext cx="2827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400" b="1"/>
              <a:t>Changes inside A </a:t>
            </a:r>
            <a:endParaRPr lang="en-GB" altLang="en-US" sz="2400" b="1"/>
          </a:p>
        </p:txBody>
      </p:sp>
      <p:sp>
        <p:nvSpPr>
          <p:cNvPr id="37897" name="TextBox 10"/>
          <p:cNvSpPr txBox="1">
            <a:spLocks noChangeArrowheads="1"/>
          </p:cNvSpPr>
          <p:nvPr/>
        </p:nvSpPr>
        <p:spPr bwMode="auto">
          <a:xfrm>
            <a:off x="5826125" y="3273425"/>
            <a:ext cx="2851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400" b="1"/>
              <a:t>Changes inside B </a:t>
            </a:r>
            <a:endParaRPr lang="en-GB" altLang="en-US" sz="2400" b="1"/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428625" y="5715000"/>
            <a:ext cx="64293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800" b="1"/>
              <a:t>The changes are emotions</a:t>
            </a:r>
          </a:p>
          <a:p>
            <a:endParaRPr lang="en-AU" altLang="en-US" sz="2400"/>
          </a:p>
        </p:txBody>
      </p:sp>
      <p:sp>
        <p:nvSpPr>
          <p:cNvPr id="37899" name="Text Box 9"/>
          <p:cNvSpPr txBox="1">
            <a:spLocks noChangeArrowheads="1"/>
          </p:cNvSpPr>
          <p:nvPr/>
        </p:nvSpPr>
        <p:spPr bwMode="auto">
          <a:xfrm>
            <a:off x="4000500" y="1714500"/>
            <a:ext cx="46434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AU" altLang="en-US" sz="2800" i="1"/>
              <a:t>Move away from? Attack? </a:t>
            </a:r>
            <a:br>
              <a:rPr lang="en-AU" altLang="en-US" sz="2800" i="1"/>
            </a:br>
            <a:r>
              <a:rPr lang="en-AU" altLang="en-US" sz="2800" i="1"/>
              <a:t>Eat? Mate with? Have fun with?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cat-sketch_467729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428875"/>
            <a:ext cx="2309812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/>
              <a:t>Damasio </a:t>
            </a:r>
            <a:r>
              <a:rPr lang="en-AU" dirty="0" smtClean="0"/>
              <a:t>- Emotion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4438"/>
            <a:ext cx="6410325" cy="52149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AU" altLang="en-US" b="1" i="1" smtClean="0"/>
              <a:t>Emotion</a:t>
            </a:r>
            <a:r>
              <a:rPr lang="en-AU" altLang="en-US" smtClean="0"/>
              <a:t> – body changes from perception of an object </a:t>
            </a:r>
          </a:p>
          <a:p>
            <a:pPr lvl="1">
              <a:lnSpc>
                <a:spcPct val="80000"/>
              </a:lnSpc>
            </a:pPr>
            <a:r>
              <a:rPr lang="en-AU" altLang="en-US" sz="2400" b="1" smtClean="0"/>
              <a:t>Internal milieu  </a:t>
            </a:r>
            <a:r>
              <a:rPr lang="en-AU" altLang="en-US" sz="2400" smtClean="0"/>
              <a:t>- endocrine system</a:t>
            </a:r>
          </a:p>
          <a:p>
            <a:pPr lvl="1">
              <a:lnSpc>
                <a:spcPct val="80000"/>
              </a:lnSpc>
            </a:pPr>
            <a:r>
              <a:rPr lang="en-AU" altLang="en-US" sz="2400" b="1" smtClean="0"/>
              <a:t>Visceral</a:t>
            </a:r>
            <a:r>
              <a:rPr lang="en-AU" altLang="en-US" sz="2400" smtClean="0"/>
              <a:t>–  blood flow, skin, gut etc</a:t>
            </a:r>
          </a:p>
          <a:p>
            <a:pPr lvl="1">
              <a:lnSpc>
                <a:spcPct val="80000"/>
              </a:lnSpc>
            </a:pPr>
            <a:r>
              <a:rPr lang="en-AU" altLang="en-US" sz="2400" b="1" smtClean="0"/>
              <a:t>Musculoskeletal</a:t>
            </a:r>
            <a:r>
              <a:rPr lang="en-AU" altLang="en-US" sz="2400" smtClean="0"/>
              <a:t> - muscle tone, posture, facial appearance etc</a:t>
            </a:r>
          </a:p>
          <a:p>
            <a:pPr>
              <a:lnSpc>
                <a:spcPct val="80000"/>
              </a:lnSpc>
            </a:pPr>
            <a:r>
              <a:rPr lang="en-AU" altLang="en-US" smtClean="0"/>
              <a:t>Animals also show emotions</a:t>
            </a:r>
          </a:p>
          <a:p>
            <a:pPr>
              <a:lnSpc>
                <a:spcPct val="8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/>
              <a:t>Damasio </a:t>
            </a:r>
            <a:r>
              <a:rPr lang="en-AU" dirty="0" smtClean="0"/>
              <a:t>– FEELING AN EMOTION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686800" cy="6604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AU" altLang="en-US" b="1" i="1" smtClean="0"/>
              <a:t>Feeling</a:t>
            </a:r>
            <a:r>
              <a:rPr lang="en-AU" altLang="en-US" i="1" smtClean="0"/>
              <a:t> of an emotion</a:t>
            </a:r>
            <a:r>
              <a:rPr lang="en-AU" altLang="en-US" smtClean="0"/>
              <a:t> 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</p:txBody>
      </p:sp>
      <p:pic>
        <p:nvPicPr>
          <p:cNvPr id="39940" name="Picture 3" descr="brain_46496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071938"/>
            <a:ext cx="2500313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814513" y="2786063"/>
            <a:ext cx="55260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800"/>
              <a:t>Neurological </a:t>
            </a:r>
            <a:r>
              <a:rPr lang="en-US" altLang="en-US" sz="2800" b="1" i="1"/>
              <a:t>image</a:t>
            </a:r>
            <a:r>
              <a:rPr lang="en-US" altLang="en-US" sz="2800"/>
              <a:t> representing </a:t>
            </a:r>
          </a:p>
          <a:p>
            <a:r>
              <a:rPr lang="en-US" altLang="en-US" sz="2800"/>
              <a:t>the </a:t>
            </a:r>
            <a:r>
              <a:rPr lang="en-US" altLang="en-US" sz="2800" b="1" i="1"/>
              <a:t>emotion</a:t>
            </a:r>
            <a:endParaRPr lang="en-GB" altLang="en-US" sz="2800" b="1" i="1"/>
          </a:p>
        </p:txBody>
      </p:sp>
      <p:sp>
        <p:nvSpPr>
          <p:cNvPr id="6" name="Left Arrow 5"/>
          <p:cNvSpPr/>
          <p:nvPr/>
        </p:nvSpPr>
        <p:spPr>
          <a:xfrm rot="12276068">
            <a:off x="4503738" y="3811588"/>
            <a:ext cx="2136775" cy="2809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9943" name="TextBox 6"/>
          <p:cNvSpPr txBox="1">
            <a:spLocks noChangeArrowheads="1"/>
          </p:cNvSpPr>
          <p:nvPr/>
        </p:nvSpPr>
        <p:spPr bwMode="auto">
          <a:xfrm>
            <a:off x="285750" y="4714875"/>
            <a:ext cx="5429250" cy="21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AU" altLang="en-US" sz="2800" dirty="0" smtClean="0"/>
              <a:t>Feeling an emotion is usually </a:t>
            </a:r>
            <a:r>
              <a:rPr lang="en-AU" altLang="en-US" sz="3200" b="1" dirty="0"/>
              <a:t>unconscious</a:t>
            </a:r>
            <a:r>
              <a:rPr lang="en-AU" altLang="en-US" sz="3200" dirty="0"/>
              <a:t>.</a:t>
            </a:r>
          </a:p>
          <a:p>
            <a:pPr>
              <a:lnSpc>
                <a:spcPct val="80000"/>
              </a:lnSpc>
            </a:pPr>
            <a:endParaRPr lang="en-AU" altLang="en-US" sz="2800" dirty="0"/>
          </a:p>
          <a:p>
            <a:pPr>
              <a:lnSpc>
                <a:spcPct val="80000"/>
              </a:lnSpc>
            </a:pPr>
            <a:r>
              <a:rPr lang="en-AU" altLang="en-US" sz="2800" dirty="0"/>
              <a:t>Different from  the </a:t>
            </a:r>
            <a:r>
              <a:rPr lang="en-AU" altLang="en-US" sz="2800" b="1" dirty="0"/>
              <a:t>physicality</a:t>
            </a:r>
            <a:r>
              <a:rPr lang="en-AU" altLang="en-US" sz="2800" dirty="0"/>
              <a:t> of the </a:t>
            </a:r>
            <a:r>
              <a:rPr lang="en-AU" altLang="en-US" sz="2800" b="1" dirty="0"/>
              <a:t>emotion</a:t>
            </a:r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Damasio -  SELF FEELING AN EMOTION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i="1" dirty="0" smtClean="0"/>
              <a:t>Sense of </a:t>
            </a:r>
            <a:r>
              <a:rPr lang="en-AU" altLang="en-US" sz="4000" b="1" i="1" dirty="0" smtClean="0"/>
              <a:t>self</a:t>
            </a:r>
            <a:r>
              <a:rPr lang="en-AU" altLang="en-US" sz="4000" i="1" dirty="0" smtClean="0"/>
              <a:t> </a:t>
            </a:r>
            <a:r>
              <a:rPr lang="en-AU" altLang="en-US" i="1" dirty="0" smtClean="0"/>
              <a:t>feeling an </a:t>
            </a:r>
            <a:r>
              <a:rPr lang="en-AU" altLang="en-US" i="1" dirty="0" smtClean="0"/>
              <a:t>emotion (usually conscious</a:t>
            </a:r>
            <a:r>
              <a:rPr lang="en-AU" altLang="en-US" dirty="0"/>
              <a:t>)</a:t>
            </a:r>
            <a:endParaRPr lang="en-AU" altLang="en-US" dirty="0" smtClean="0"/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</p:txBody>
      </p:sp>
      <p:pic>
        <p:nvPicPr>
          <p:cNvPr id="40964" name="Picture 3" descr="brain w bubble_64223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352" y="2702349"/>
            <a:ext cx="2642617" cy="293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4499991" y="3140003"/>
            <a:ext cx="2065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2400" dirty="0"/>
              <a:t>I feel HAPPY!</a:t>
            </a:r>
            <a:endParaRPr lang="en-GB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4109499"/>
            <a:ext cx="31683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Different from feeling an emotion.</a:t>
            </a:r>
          </a:p>
          <a:p>
            <a:endParaRPr lang="en-AU" sz="2400" dirty="0"/>
          </a:p>
          <a:p>
            <a:r>
              <a:rPr lang="en-AU" sz="2400" dirty="0" smtClean="0"/>
              <a:t>Different from the emotion itself.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3464</TotalTime>
  <Words>646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Futura LtCn BT</vt:lpstr>
      <vt:lpstr>Arial Narrow</vt:lpstr>
      <vt:lpstr>Wingdings</vt:lpstr>
      <vt:lpstr>Trek</vt:lpstr>
      <vt:lpstr>Understanding in Design</vt:lpstr>
      <vt:lpstr>Emotion</vt:lpstr>
      <vt:lpstr>Emotion</vt:lpstr>
      <vt:lpstr>Emotion &amp; UnderstanDing</vt:lpstr>
      <vt:lpstr>Emotion Behaviour </vt:lpstr>
      <vt:lpstr>Emotion Behaviour </vt:lpstr>
      <vt:lpstr>Damasio - Emotion</vt:lpstr>
      <vt:lpstr>Damasio – FEELING AN EMOTION</vt:lpstr>
      <vt:lpstr>Damasio -  SELF FEELING AN EMOTION</vt:lpstr>
      <vt:lpstr>Self and consciousness</vt:lpstr>
      <vt:lpstr>Proto-self</vt:lpstr>
      <vt:lpstr>Perceiving an object</vt:lpstr>
      <vt:lpstr>Core consciousness</vt:lpstr>
      <vt:lpstr>‘As if’ loops</vt:lpstr>
      <vt:lpstr>Extended consciousness</vt:lpstr>
      <vt:lpstr>PowerPoint Presentation</vt:lpstr>
      <vt:lpstr>Learning, empathy and culture</vt:lpstr>
      <vt:lpstr>Design creativity &amp; Abduction</vt:lpstr>
      <vt:lpstr>Holistic design</vt:lpstr>
      <vt:lpstr>Contact details</vt:lpstr>
      <vt:lpstr>Some outstanding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Holistic Design</dc:title>
  <dc:creator>tlove</dc:creator>
  <cp:lastModifiedBy>tlove</cp:lastModifiedBy>
  <cp:revision>110</cp:revision>
  <dcterms:created xsi:type="dcterms:W3CDTF">2009-01-07T11:03:59Z</dcterms:created>
  <dcterms:modified xsi:type="dcterms:W3CDTF">2015-02-22T20:17:10Z</dcterms:modified>
</cp:coreProperties>
</file>