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2F72B62-9153-4131-A34D-4B31DACE0916}" type="datetimeFigureOut">
              <a:rPr lang="en-AU" smtClean="0"/>
              <a:t>4/12/2013</a:t>
            </a:fld>
            <a:endParaRPr lang="en-AU"/>
          </a:p>
        </p:txBody>
      </p:sp>
      <p:sp>
        <p:nvSpPr>
          <p:cNvPr id="8" name="Slide Number Placeholder 7"/>
          <p:cNvSpPr>
            <a:spLocks noGrp="1"/>
          </p:cNvSpPr>
          <p:nvPr>
            <p:ph type="sldNum" sz="quarter" idx="11"/>
          </p:nvPr>
        </p:nvSpPr>
        <p:spPr/>
        <p:txBody>
          <a:bodyPr/>
          <a:lstStyle/>
          <a:p>
            <a:fld id="{DB845021-D920-4E65-A4B8-4596F4977984}" type="slidenum">
              <a:rPr lang="en-AU" smtClean="0"/>
              <a:t>‹#›</a:t>
            </a:fld>
            <a:endParaRPr lang="en-AU"/>
          </a:p>
        </p:txBody>
      </p:sp>
      <p:sp>
        <p:nvSpPr>
          <p:cNvPr id="9" name="Footer Placeholder 8"/>
          <p:cNvSpPr>
            <a:spLocks noGrp="1"/>
          </p:cNvSpPr>
          <p:nvPr>
            <p:ph type="ftr" sz="quarter" idx="12"/>
          </p:nvPr>
        </p:nvSpPr>
        <p:spPr/>
        <p:txBody>
          <a:bodyPr/>
          <a:lstStyle/>
          <a:p>
            <a:endParaRPr lang="en-AU"/>
          </a:p>
        </p:txBody>
      </p:sp>
      <p:pic>
        <p:nvPicPr>
          <p:cNvPr id="1026" name="Picture 2" descr="Sellenger Centre for Research in Law, Justice and Social Chang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6093296"/>
            <a:ext cx="2009775" cy="609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ooter-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9" y="5554343"/>
            <a:ext cx="936104" cy="11485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206"/>
            <a:ext cx="9144000" cy="32945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F72B62-9153-4131-A34D-4B31DACE0916}" type="datetimeFigureOut">
              <a:rPr lang="en-AU" smtClean="0"/>
              <a:t>4/12/2013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845021-D920-4E65-A4B8-4596F4977984}"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72B62-9153-4131-A34D-4B31DACE0916}" type="datetimeFigureOut">
              <a:rPr lang="en-AU" smtClean="0"/>
              <a:t>4/12/2013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845021-D920-4E65-A4B8-4596F4977984}"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859984" cy="3886200"/>
          </a:xfrm>
        </p:spPr>
        <p:txBody>
          <a:bodyPr>
            <a:normAutofit/>
          </a:bodyPr>
          <a:lstStyle>
            <a:lvl1pPr>
              <a:defRPr sz="28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9"/>
          <p:cNvSpPr>
            <a:spLocks noGrp="1"/>
          </p:cNvSpPr>
          <p:nvPr>
            <p:ph type="sldNum" sz="quarter" idx="15"/>
          </p:nvPr>
        </p:nvSpPr>
        <p:spPr/>
        <p:txBody>
          <a:bodyPr/>
          <a:lstStyle/>
          <a:p>
            <a:fld id="{DB845021-D920-4E65-A4B8-4596F4977984}" type="slidenum">
              <a:rPr lang="en-AU" smtClean="0"/>
              <a:t>‹#›</a:t>
            </a:fld>
            <a:endParaRPr lang="en-AU"/>
          </a:p>
        </p:txBody>
      </p:sp>
      <p:sp>
        <p:nvSpPr>
          <p:cNvPr id="12" name="Title 11"/>
          <p:cNvSpPr>
            <a:spLocks noGrp="1"/>
          </p:cNvSpPr>
          <p:nvPr>
            <p:ph type="title"/>
          </p:nvPr>
        </p:nvSpPr>
        <p:spPr/>
        <p:txBody>
          <a:bodyPr>
            <a:normAutofit/>
          </a:bodyPr>
          <a:lstStyle>
            <a:lvl1pPr>
              <a:defRPr sz="2400"/>
            </a:lvl1pPr>
          </a:lstStyle>
          <a:p>
            <a:r>
              <a:rPr lang="en-US" dirty="0" smtClean="0"/>
              <a:t>Click to edit Master 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206"/>
            <a:ext cx="9144000" cy="329450"/>
          </a:xfrm>
          <a:prstGeom prst="rect">
            <a:avLst/>
          </a:prstGeom>
        </p:spPr>
      </p:pic>
      <p:pic>
        <p:nvPicPr>
          <p:cNvPr id="13" name="Picture 2" descr="Sellenger Centre for Research in Law, Justice and Social Chan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70737" y="6175451"/>
            <a:ext cx="1865759" cy="56591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footer-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7504" y="5576473"/>
            <a:ext cx="1008112" cy="12369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2F72B62-9153-4131-A34D-4B31DACE0916}" type="datetimeFigureOut">
              <a:rPr lang="en-AU" smtClean="0"/>
              <a:t>4/12/2013</a:t>
            </a:fld>
            <a:endParaRPr lang="en-AU"/>
          </a:p>
        </p:txBody>
      </p:sp>
      <p:sp>
        <p:nvSpPr>
          <p:cNvPr id="8" name="Slide Number Placeholder 7"/>
          <p:cNvSpPr>
            <a:spLocks noGrp="1"/>
          </p:cNvSpPr>
          <p:nvPr>
            <p:ph type="sldNum" sz="quarter" idx="11"/>
          </p:nvPr>
        </p:nvSpPr>
        <p:spPr/>
        <p:txBody>
          <a:bodyPr/>
          <a:lstStyle/>
          <a:p>
            <a:fld id="{DB845021-D920-4E65-A4B8-4596F4977984}" type="slidenum">
              <a:rPr lang="en-AU" smtClean="0"/>
              <a:t>‹#›</a:t>
            </a:fld>
            <a:endParaRPr lang="en-AU"/>
          </a:p>
        </p:txBody>
      </p:sp>
      <p:sp>
        <p:nvSpPr>
          <p:cNvPr id="9" name="Footer Placeholder 8"/>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B2F72B62-9153-4131-A34D-4B31DACE0916}" type="datetimeFigureOut">
              <a:rPr lang="en-AU" smtClean="0"/>
              <a:t>4/12/2013</a:t>
            </a:fld>
            <a:endParaRPr lang="en-AU"/>
          </a:p>
        </p:txBody>
      </p:sp>
      <p:sp>
        <p:nvSpPr>
          <p:cNvPr id="10" name="Slide Number Placeholder 9"/>
          <p:cNvSpPr>
            <a:spLocks noGrp="1"/>
          </p:cNvSpPr>
          <p:nvPr>
            <p:ph type="sldNum" sz="quarter" idx="11"/>
          </p:nvPr>
        </p:nvSpPr>
        <p:spPr/>
        <p:txBody>
          <a:bodyPr/>
          <a:lstStyle/>
          <a:p>
            <a:fld id="{DB845021-D920-4E65-A4B8-4596F4977984}" type="slidenum">
              <a:rPr lang="en-AU" smtClean="0"/>
              <a:t>‹#›</a:t>
            </a:fld>
            <a:endParaRPr lang="en-AU"/>
          </a:p>
        </p:txBody>
      </p:sp>
      <p:sp>
        <p:nvSpPr>
          <p:cNvPr id="11" name="Footer Placeholder 10"/>
          <p:cNvSpPr>
            <a:spLocks noGrp="1"/>
          </p:cNvSpPr>
          <p:nvPr>
            <p:ph type="ftr" sz="quarter" idx="12"/>
          </p:nvPr>
        </p:nvSpPr>
        <p:spPr>
          <a:xfrm>
            <a:off x="493776" y="6356350"/>
            <a:ext cx="5102352" cy="365125"/>
          </a:xfrm>
        </p:spPr>
        <p:txBody>
          <a:bodyPr/>
          <a:lstStyle/>
          <a:p>
            <a:endParaRPr lang="en-A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B2F72B62-9153-4131-A34D-4B31DACE0916}" type="datetimeFigureOut">
              <a:rPr lang="en-AU" smtClean="0"/>
              <a:t>4/12/2013</a:t>
            </a:fld>
            <a:endParaRPr lang="en-AU"/>
          </a:p>
        </p:txBody>
      </p:sp>
      <p:sp>
        <p:nvSpPr>
          <p:cNvPr id="11" name="Slide Number Placeholder 10"/>
          <p:cNvSpPr>
            <a:spLocks noGrp="1"/>
          </p:cNvSpPr>
          <p:nvPr>
            <p:ph type="sldNum" sz="quarter" idx="11"/>
          </p:nvPr>
        </p:nvSpPr>
        <p:spPr/>
        <p:txBody>
          <a:bodyPr/>
          <a:lstStyle/>
          <a:p>
            <a:fld id="{DB845021-D920-4E65-A4B8-4596F4977984}" type="slidenum">
              <a:rPr lang="en-AU" smtClean="0"/>
              <a:t>‹#›</a:t>
            </a:fld>
            <a:endParaRPr lang="en-AU"/>
          </a:p>
        </p:txBody>
      </p:sp>
      <p:sp>
        <p:nvSpPr>
          <p:cNvPr id="12" name="Footer Placeholder 11"/>
          <p:cNvSpPr>
            <a:spLocks noGrp="1"/>
          </p:cNvSpPr>
          <p:nvPr>
            <p:ph type="ftr" sz="quarter" idx="12"/>
          </p:nvPr>
        </p:nvSpPr>
        <p:spPr>
          <a:xfrm>
            <a:off x="493776" y="6356350"/>
            <a:ext cx="5102352" cy="365125"/>
          </a:xfrm>
        </p:spPr>
        <p:txBody>
          <a:bodyPr/>
          <a:lstStyle/>
          <a:p>
            <a:endParaRPr lang="en-A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2F72B62-9153-4131-A34D-4B31DACE0916}" type="datetimeFigureOut">
              <a:rPr lang="en-AU" smtClean="0"/>
              <a:t>4/12/2013</a:t>
            </a:fld>
            <a:endParaRPr lang="en-AU"/>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DB845021-D920-4E65-A4B8-4596F4977984}" type="slidenum">
              <a:rPr lang="en-AU" smtClean="0"/>
              <a:t>‹#›</a:t>
            </a:fld>
            <a:endParaRPr lang="en-AU"/>
          </a:p>
        </p:txBody>
      </p:sp>
      <p:sp>
        <p:nvSpPr>
          <p:cNvPr id="6" name="Footer Placeholder 5"/>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72B62-9153-4131-A34D-4B31DACE0916}" type="datetimeFigureOut">
              <a:rPr lang="en-AU" smtClean="0"/>
              <a:t>4/12/2013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B845021-D920-4E65-A4B8-4596F4977984}"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2F72B62-9153-4131-A34D-4B31DACE0916}" type="datetimeFigureOut">
              <a:rPr lang="en-AU" smtClean="0"/>
              <a:t>4/12/2013</a:t>
            </a:fld>
            <a:endParaRPr lang="en-AU"/>
          </a:p>
        </p:txBody>
      </p:sp>
      <p:sp>
        <p:nvSpPr>
          <p:cNvPr id="9" name="Slide Number Placeholder 8"/>
          <p:cNvSpPr>
            <a:spLocks noGrp="1"/>
          </p:cNvSpPr>
          <p:nvPr>
            <p:ph type="sldNum" sz="quarter" idx="11"/>
          </p:nvPr>
        </p:nvSpPr>
        <p:spPr/>
        <p:txBody>
          <a:bodyPr/>
          <a:lstStyle/>
          <a:p>
            <a:fld id="{DB845021-D920-4E65-A4B8-4596F4977984}" type="slidenum">
              <a:rPr lang="en-AU" smtClean="0"/>
              <a:t>‹#›</a:t>
            </a:fld>
            <a:endParaRPr lang="en-AU"/>
          </a:p>
        </p:txBody>
      </p:sp>
      <p:sp>
        <p:nvSpPr>
          <p:cNvPr id="10" name="Footer Placeholder 9"/>
          <p:cNvSpPr>
            <a:spLocks noGrp="1"/>
          </p:cNvSpPr>
          <p:nvPr>
            <p:ph type="ftr" sz="quarter" idx="12"/>
          </p:nvPr>
        </p:nvSpPr>
        <p:spPr>
          <a:xfrm>
            <a:off x="493776" y="6356350"/>
            <a:ext cx="5102352" cy="365125"/>
          </a:xfrm>
        </p:spPr>
        <p:txBody>
          <a:bodyPr/>
          <a:lstStyle/>
          <a:p>
            <a:endParaRPr lang="en-A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2F72B62-9153-4131-A34D-4B31DACE0916}" type="datetimeFigureOut">
              <a:rPr lang="en-AU" smtClean="0"/>
              <a:t>4/12/2013</a:t>
            </a:fld>
            <a:endParaRPr lang="en-AU"/>
          </a:p>
        </p:txBody>
      </p:sp>
      <p:sp>
        <p:nvSpPr>
          <p:cNvPr id="9" name="Slide Number Placeholder 8"/>
          <p:cNvSpPr>
            <a:spLocks noGrp="1"/>
          </p:cNvSpPr>
          <p:nvPr>
            <p:ph type="sldNum" sz="quarter" idx="11"/>
          </p:nvPr>
        </p:nvSpPr>
        <p:spPr/>
        <p:txBody>
          <a:bodyPr/>
          <a:lstStyle/>
          <a:p>
            <a:fld id="{DB845021-D920-4E65-A4B8-4596F4977984}" type="slidenum">
              <a:rPr lang="en-AU" smtClean="0"/>
              <a:t>‹#›</a:t>
            </a:fld>
            <a:endParaRPr lang="en-AU"/>
          </a:p>
        </p:txBody>
      </p:sp>
      <p:sp>
        <p:nvSpPr>
          <p:cNvPr id="10" name="Footer Placeholder 9"/>
          <p:cNvSpPr>
            <a:spLocks noGrp="1"/>
          </p:cNvSpPr>
          <p:nvPr>
            <p:ph type="ftr" sz="quarter" idx="12"/>
          </p:nvPr>
        </p:nvSpPr>
        <p:spPr>
          <a:xfrm>
            <a:off x="493776" y="6356350"/>
            <a:ext cx="5102352" cy="365125"/>
          </a:xfrm>
        </p:spPr>
        <p:txBody>
          <a:bodyPr/>
          <a:lstStyle/>
          <a:p>
            <a:endParaRPr lang="en-A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B2F72B62-9153-4131-A34D-4B31DACE0916}" type="datetimeFigureOut">
              <a:rPr lang="en-AU" smtClean="0"/>
              <a:t>4/12/2013</a:t>
            </a:fld>
            <a:endParaRPr lang="en-AU"/>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AU"/>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B845021-D920-4E65-A4B8-4596F4977984}"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esignoutcrime.org/" TargetMode="Externa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esignoutcrime.org/" TargetMode="External"/><Relationship Id="rId2" Type="http://schemas.openxmlformats.org/officeDocument/2006/relationships/hyperlink" Target="mailto:terry@designoutcrim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24744"/>
            <a:ext cx="8496944" cy="2952328"/>
          </a:xfrm>
        </p:spPr>
        <p:txBody>
          <a:bodyPr/>
          <a:lstStyle/>
          <a:p>
            <a:r>
              <a:rPr lang="en-AU" sz="7200" dirty="0" smtClean="0"/>
              <a:t>CPTED</a:t>
            </a:r>
            <a:r>
              <a:rPr lang="en-AU" sz="3200" dirty="0" smtClean="0"/>
              <a:t/>
            </a:r>
            <a:br>
              <a:rPr lang="en-AU" sz="3200" dirty="0" smtClean="0"/>
            </a:br>
            <a:r>
              <a:rPr lang="en-AU" sz="2400" dirty="0" smtClean="0"/>
              <a:t>Origins </a:t>
            </a:r>
            <a:br>
              <a:rPr lang="en-AU" sz="2400" dirty="0" smtClean="0"/>
            </a:br>
            <a:r>
              <a:rPr lang="en-AU" sz="2400" dirty="0" smtClean="0"/>
              <a:t>successes </a:t>
            </a:r>
            <a:br>
              <a:rPr lang="en-AU" sz="2400" dirty="0" smtClean="0"/>
            </a:br>
            <a:r>
              <a:rPr lang="en-AU" sz="2400" dirty="0" smtClean="0"/>
              <a:t>challenges </a:t>
            </a:r>
            <a:r>
              <a:rPr lang="en-AU" sz="2400" dirty="0" smtClean="0"/>
              <a:t/>
            </a:r>
            <a:br>
              <a:rPr lang="en-AU" sz="2400" dirty="0" smtClean="0"/>
            </a:br>
            <a:r>
              <a:rPr lang="en-AU" sz="2400" dirty="0" smtClean="0"/>
              <a:t>new directions</a:t>
            </a:r>
            <a:r>
              <a:rPr lang="en-AU" sz="3200" dirty="0" smtClean="0"/>
              <a:t/>
            </a:r>
            <a:br>
              <a:rPr lang="en-AU" sz="3200" dirty="0" smtClean="0"/>
            </a:br>
            <a:r>
              <a:rPr lang="en-AU" sz="3200" dirty="0" smtClean="0"/>
              <a:t/>
            </a:r>
            <a:br>
              <a:rPr lang="en-AU" sz="3200" dirty="0" smtClean="0"/>
            </a:br>
            <a:endParaRPr lang="en-AU" sz="3200" dirty="0"/>
          </a:p>
        </p:txBody>
      </p:sp>
      <p:sp>
        <p:nvSpPr>
          <p:cNvPr id="3" name="Subtitle 2"/>
          <p:cNvSpPr>
            <a:spLocks noGrp="1"/>
          </p:cNvSpPr>
          <p:nvPr>
            <p:ph type="subTitle" idx="1"/>
          </p:nvPr>
        </p:nvSpPr>
        <p:spPr>
          <a:xfrm>
            <a:off x="467544" y="4077072"/>
            <a:ext cx="6771456" cy="1296144"/>
          </a:xfrm>
        </p:spPr>
        <p:txBody>
          <a:bodyPr>
            <a:normAutofit fontScale="92500" lnSpcReduction="20000"/>
          </a:bodyPr>
          <a:lstStyle/>
          <a:p>
            <a:r>
              <a:rPr lang="en-AU" sz="2200" dirty="0" smtClean="0"/>
              <a:t>Dr Terence </a:t>
            </a:r>
            <a:r>
              <a:rPr lang="en-AU" sz="2200" dirty="0" smtClean="0"/>
              <a:t>Love </a:t>
            </a:r>
          </a:p>
          <a:p>
            <a:endParaRPr lang="en-AU" sz="1100" dirty="0" smtClean="0"/>
          </a:p>
          <a:p>
            <a:r>
              <a:rPr lang="en-AU" sz="1700" dirty="0" smtClean="0"/>
              <a:t>Director</a:t>
            </a:r>
            <a:endParaRPr lang="en-AU" sz="1700" dirty="0" smtClean="0"/>
          </a:p>
          <a:p>
            <a:r>
              <a:rPr lang="en-AU" sz="1700" dirty="0" smtClean="0"/>
              <a:t>Design Out Crime Research Centre</a:t>
            </a:r>
          </a:p>
          <a:p>
            <a:r>
              <a:rPr lang="en-AU" sz="1700" dirty="0" smtClean="0">
                <a:hlinkClick r:id="rId2"/>
              </a:rPr>
              <a:t>www.designoutcrime.org</a:t>
            </a:r>
            <a:r>
              <a:rPr lang="en-AU" sz="1700" dirty="0" smtClean="0"/>
              <a:t> </a:t>
            </a:r>
            <a:endParaRPr lang="en-AU" sz="1700" dirty="0" smtClean="0"/>
          </a:p>
          <a:p>
            <a:endParaRPr lang="en-AU" dirty="0" smtClean="0"/>
          </a:p>
        </p:txBody>
      </p:sp>
      <p:pic>
        <p:nvPicPr>
          <p:cNvPr id="2050" name="Picture 2" descr="W:\LWS websites\designoutcrime.org mosso\Current site - rebuilt\www.designoutcrime.org\web\content\templates\ja_purity\images\header\cctv1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620688"/>
            <a:ext cx="4441676" cy="762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W:\LWS websites\designoutcrime.org mosso\Current site - rebuilt\www.designoutcrime.org\web\content\templates\ja_purity\images\header\header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821350">
            <a:off x="4427985" y="3028729"/>
            <a:ext cx="4297660"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097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059832" y="1124744"/>
            <a:ext cx="5904656" cy="3117437"/>
          </a:xfrm>
        </p:spPr>
        <p:txBody>
          <a:bodyPr/>
          <a:lstStyle/>
          <a:p>
            <a:r>
              <a:rPr lang="en-AU" sz="2400" dirty="0" smtClean="0"/>
              <a:t>Crime in social housing projects</a:t>
            </a:r>
          </a:p>
          <a:p>
            <a:r>
              <a:rPr lang="en-AU" sz="2400" dirty="0" smtClean="0"/>
              <a:t>Crime in public and semi-public spaces</a:t>
            </a:r>
          </a:p>
          <a:p>
            <a:r>
              <a:rPr lang="en-AU" sz="2400" dirty="0"/>
              <a:t>Architectural  modifications</a:t>
            </a:r>
          </a:p>
          <a:p>
            <a:r>
              <a:rPr lang="en-AU" sz="2400" dirty="0" smtClean="0"/>
              <a:t>Community self-protection</a:t>
            </a:r>
          </a:p>
          <a:p>
            <a:r>
              <a:rPr lang="en-AU" sz="2400" dirty="0" smtClean="0"/>
              <a:t>Defensible space</a:t>
            </a:r>
          </a:p>
          <a:p>
            <a:r>
              <a:rPr lang="en-AU" sz="2400" dirty="0" smtClean="0"/>
              <a:t>Mixed-use urban planning</a:t>
            </a:r>
          </a:p>
          <a:p>
            <a:endParaRPr lang="en-AU" dirty="0"/>
          </a:p>
        </p:txBody>
      </p:sp>
      <p:sp>
        <p:nvSpPr>
          <p:cNvPr id="3" name="Title 2"/>
          <p:cNvSpPr>
            <a:spLocks noGrp="1"/>
          </p:cNvSpPr>
          <p:nvPr>
            <p:ph type="title"/>
          </p:nvPr>
        </p:nvSpPr>
        <p:spPr>
          <a:xfrm>
            <a:off x="539552" y="980728"/>
            <a:ext cx="2160240" cy="2553218"/>
          </a:xfrm>
        </p:spPr>
        <p:txBody>
          <a:bodyPr>
            <a:normAutofit/>
          </a:bodyPr>
          <a:lstStyle/>
          <a:p>
            <a:r>
              <a:rPr lang="en-AU" sz="2800" dirty="0" smtClean="0"/>
              <a:t>origins</a:t>
            </a:r>
            <a:endParaRPr lang="en-AU" sz="2800" dirty="0"/>
          </a:p>
        </p:txBody>
      </p:sp>
      <p:pic>
        <p:nvPicPr>
          <p:cNvPr id="3076" name="Picture 4" descr="Walkw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490" y="4149080"/>
            <a:ext cx="3778773" cy="2564904"/>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A general view of the shops on Princess Road, Moss Side which were damaged during the riots of 1981, on July 7, 2011 in Manchester, England. Thirty years ago this week the  Moss Side area of Manchester joined other cities across Britain when riots flared up the night of 8 July 1981. The violence raged across Moss Side for two days wrecking shops and property with an attack on the local police station by a mo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383" y="1916832"/>
            <a:ext cx="2705927" cy="1749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067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995936" y="1124744"/>
            <a:ext cx="4968552" cy="4306792"/>
          </a:xfrm>
        </p:spPr>
        <p:txBody>
          <a:bodyPr>
            <a:normAutofit/>
          </a:bodyPr>
          <a:lstStyle/>
          <a:p>
            <a:r>
              <a:rPr lang="en-AU" sz="2400" dirty="0" smtClean="0"/>
              <a:t>Proved effective in social housing</a:t>
            </a:r>
          </a:p>
          <a:p>
            <a:r>
              <a:rPr lang="en-AU" sz="2400" dirty="0" smtClean="0"/>
              <a:t>Effective in buildings and spaces</a:t>
            </a:r>
          </a:p>
          <a:p>
            <a:r>
              <a:rPr lang="en-AU" sz="2400" dirty="0"/>
              <a:t>Widely adopted by Police forces</a:t>
            </a:r>
          </a:p>
          <a:p>
            <a:r>
              <a:rPr lang="en-AU" sz="2400" dirty="0"/>
              <a:t>Government supported</a:t>
            </a:r>
          </a:p>
          <a:p>
            <a:r>
              <a:rPr lang="en-AU" sz="2400" dirty="0" smtClean="0"/>
              <a:t>Extended to product design</a:t>
            </a:r>
          </a:p>
          <a:p>
            <a:r>
              <a:rPr lang="en-AU" sz="2400" dirty="0" smtClean="0"/>
              <a:t>Adopted in Planning &amp; Urban Design</a:t>
            </a:r>
          </a:p>
          <a:p>
            <a:r>
              <a:rPr lang="en-AU" sz="2400" dirty="0" smtClean="0"/>
              <a:t>Adopted in community </a:t>
            </a:r>
            <a:r>
              <a:rPr lang="en-AU" sz="2400" dirty="0" smtClean="0"/>
              <a:t>crime prevention</a:t>
            </a:r>
            <a:endParaRPr lang="en-AU" sz="2400" dirty="0"/>
          </a:p>
        </p:txBody>
      </p:sp>
      <p:sp>
        <p:nvSpPr>
          <p:cNvPr id="3" name="Title 2"/>
          <p:cNvSpPr>
            <a:spLocks noGrp="1"/>
          </p:cNvSpPr>
          <p:nvPr>
            <p:ph type="title"/>
          </p:nvPr>
        </p:nvSpPr>
        <p:spPr>
          <a:xfrm>
            <a:off x="251520" y="1196752"/>
            <a:ext cx="2448272" cy="2337194"/>
          </a:xfrm>
        </p:spPr>
        <p:txBody>
          <a:bodyPr/>
          <a:lstStyle/>
          <a:p>
            <a:r>
              <a:rPr lang="en-AU" dirty="0" smtClean="0"/>
              <a:t>successes</a:t>
            </a:r>
            <a:endParaRPr lang="en-AU" dirty="0"/>
          </a:p>
        </p:txBody>
      </p:sp>
      <p:pic>
        <p:nvPicPr>
          <p:cNvPr id="4098" name="Picture 2" descr="http://www.defendtherighttoprotest.org/wp-content/uploads/2012/11/Who-polices-the-police-Manchester-611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276872"/>
            <a:ext cx="2689492"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912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987824" y="1340768"/>
            <a:ext cx="6048672" cy="4090768"/>
          </a:xfrm>
        </p:spPr>
        <p:txBody>
          <a:bodyPr>
            <a:normAutofit/>
          </a:bodyPr>
          <a:lstStyle/>
          <a:p>
            <a:r>
              <a:rPr lang="en-AU" dirty="0" smtClean="0"/>
              <a:t>People do not defend </a:t>
            </a:r>
            <a:r>
              <a:rPr lang="en-AU" dirty="0" smtClean="0"/>
              <a:t>in defensible space</a:t>
            </a:r>
          </a:p>
          <a:p>
            <a:r>
              <a:rPr lang="en-AU" dirty="0" smtClean="0"/>
              <a:t>Mixed-use and New Urbanist planning do not reduce crime</a:t>
            </a:r>
          </a:p>
          <a:p>
            <a:r>
              <a:rPr lang="en-AU" dirty="0" smtClean="0"/>
              <a:t>Access control, target hardening and security </a:t>
            </a:r>
            <a:r>
              <a:rPr lang="en-AU" dirty="0" smtClean="0"/>
              <a:t>do not stop </a:t>
            </a:r>
            <a:r>
              <a:rPr lang="en-AU" dirty="0" smtClean="0"/>
              <a:t>crime</a:t>
            </a:r>
          </a:p>
          <a:p>
            <a:pPr marL="0" indent="0">
              <a:buNone/>
            </a:pPr>
            <a:endParaRPr lang="en-AU" dirty="0" smtClean="0"/>
          </a:p>
          <a:p>
            <a:pPr marL="0" indent="0">
              <a:buNone/>
            </a:pPr>
            <a:r>
              <a:rPr lang="en-AU" dirty="0" smtClean="0"/>
              <a:t>Yet</a:t>
            </a:r>
            <a:r>
              <a:rPr lang="en-AU" dirty="0" smtClean="0"/>
              <a:t>, CPTED </a:t>
            </a:r>
            <a:r>
              <a:rPr lang="en-AU" dirty="0" smtClean="0"/>
              <a:t>appears to lower </a:t>
            </a:r>
            <a:r>
              <a:rPr lang="en-AU" dirty="0" smtClean="0"/>
              <a:t>crime levels</a:t>
            </a:r>
            <a:endParaRPr lang="en-AU" dirty="0"/>
          </a:p>
        </p:txBody>
      </p:sp>
      <p:sp>
        <p:nvSpPr>
          <p:cNvPr id="3" name="Title 2"/>
          <p:cNvSpPr>
            <a:spLocks noGrp="1"/>
          </p:cNvSpPr>
          <p:nvPr>
            <p:ph type="title"/>
          </p:nvPr>
        </p:nvSpPr>
        <p:spPr>
          <a:xfrm>
            <a:off x="35496" y="1340768"/>
            <a:ext cx="2592288" cy="2193178"/>
          </a:xfrm>
        </p:spPr>
        <p:txBody>
          <a:bodyPr/>
          <a:lstStyle/>
          <a:p>
            <a:r>
              <a:rPr lang="en-AU" dirty="0" smtClean="0"/>
              <a:t>challenges</a:t>
            </a:r>
            <a:endParaRPr lang="en-AU" dirty="0"/>
          </a:p>
        </p:txBody>
      </p:sp>
    </p:spTree>
    <p:extLst>
      <p:ext uri="{BB962C8B-B14F-4D97-AF65-F5344CB8AC3E}">
        <p14:creationId xmlns:p14="http://schemas.microsoft.com/office/powerpoint/2010/main" val="95029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987824" y="1545336"/>
            <a:ext cx="5976664" cy="3886200"/>
          </a:xfrm>
        </p:spPr>
        <p:txBody>
          <a:bodyPr/>
          <a:lstStyle/>
          <a:p>
            <a:r>
              <a:rPr lang="en-AU" b="1" dirty="0"/>
              <a:t>Ethology</a:t>
            </a:r>
            <a:r>
              <a:rPr lang="en-AU" dirty="0"/>
              <a:t> – study of animal </a:t>
            </a:r>
            <a:r>
              <a:rPr lang="en-AU" dirty="0" err="1"/>
              <a:t>behaviors</a:t>
            </a:r>
            <a:endParaRPr lang="en-AU" dirty="0"/>
          </a:p>
          <a:p>
            <a:r>
              <a:rPr lang="en-AU" b="1" dirty="0" smtClean="0"/>
              <a:t>Motivation</a:t>
            </a:r>
            <a:r>
              <a:rPr lang="en-AU" dirty="0" smtClean="0"/>
              <a:t> and demotivation</a:t>
            </a:r>
            <a:endParaRPr lang="en-AU" dirty="0" smtClean="0"/>
          </a:p>
          <a:p>
            <a:r>
              <a:rPr lang="en-AU" b="1" dirty="0" smtClean="0"/>
              <a:t>Mapping</a:t>
            </a:r>
            <a:r>
              <a:rPr lang="en-AU" dirty="0" smtClean="0"/>
              <a:t>  of motivations</a:t>
            </a:r>
            <a:r>
              <a:rPr lang="en-AU" dirty="0" smtClean="0"/>
              <a:t>, </a:t>
            </a:r>
            <a:r>
              <a:rPr lang="en-AU" dirty="0" smtClean="0"/>
              <a:t>people, crime opportunities</a:t>
            </a:r>
            <a:r>
              <a:rPr lang="en-AU" dirty="0" smtClean="0"/>
              <a:t>, precipitators</a:t>
            </a:r>
          </a:p>
          <a:p>
            <a:r>
              <a:rPr lang="en-AU" b="1" dirty="0" smtClean="0"/>
              <a:t>Dynamic</a:t>
            </a:r>
            <a:r>
              <a:rPr lang="en-AU" dirty="0" smtClean="0"/>
              <a:t> </a:t>
            </a:r>
            <a:r>
              <a:rPr lang="en-AU" b="1" dirty="0" smtClean="0"/>
              <a:t>modelling</a:t>
            </a:r>
            <a:r>
              <a:rPr lang="en-AU" dirty="0" smtClean="0"/>
              <a:t> </a:t>
            </a:r>
            <a:r>
              <a:rPr lang="en-AU" dirty="0" smtClean="0"/>
              <a:t>of crime causal </a:t>
            </a:r>
            <a:r>
              <a:rPr lang="en-AU" dirty="0" smtClean="0"/>
              <a:t>situations </a:t>
            </a:r>
            <a:r>
              <a:rPr lang="en-AU" dirty="0" smtClean="0"/>
              <a:t>(rather </a:t>
            </a:r>
            <a:r>
              <a:rPr lang="en-AU" dirty="0" smtClean="0"/>
              <a:t>than hotspots)</a:t>
            </a:r>
            <a:endParaRPr lang="en-AU" dirty="0"/>
          </a:p>
        </p:txBody>
      </p:sp>
      <p:sp>
        <p:nvSpPr>
          <p:cNvPr id="3" name="Title 2"/>
          <p:cNvSpPr>
            <a:spLocks noGrp="1"/>
          </p:cNvSpPr>
          <p:nvPr>
            <p:ph type="title"/>
          </p:nvPr>
        </p:nvSpPr>
        <p:spPr>
          <a:xfrm>
            <a:off x="251520" y="1554480"/>
            <a:ext cx="2304256" cy="1979466"/>
          </a:xfrm>
        </p:spPr>
        <p:txBody>
          <a:bodyPr/>
          <a:lstStyle/>
          <a:p>
            <a:r>
              <a:rPr lang="en-AU" dirty="0" smtClean="0"/>
              <a:t>New directions in </a:t>
            </a:r>
            <a:r>
              <a:rPr lang="en-AU" dirty="0" err="1" smtClean="0"/>
              <a:t>CPTEd</a:t>
            </a:r>
            <a:endParaRPr lang="en-AU" dirty="0"/>
          </a:p>
        </p:txBody>
      </p:sp>
      <p:pic>
        <p:nvPicPr>
          <p:cNvPr id="1034" name="Picture 10" descr="Suryia the orangutan and Roscoe the Blue Tick Hound, best friends in Myrtle Beach, South Carol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655049"/>
            <a:ext cx="2173035" cy="207887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upload.wikimedia.org/wikipedia/commons/1/1f/Wolves_Ki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048" y="5085183"/>
            <a:ext cx="2520864" cy="1654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18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067944" y="1545336"/>
            <a:ext cx="4824536" cy="3886200"/>
          </a:xfrm>
        </p:spPr>
        <p:txBody>
          <a:bodyPr/>
          <a:lstStyle/>
          <a:p>
            <a:pPr marL="0" indent="0">
              <a:buNone/>
            </a:pPr>
            <a:r>
              <a:rPr lang="en-AU" sz="3200" dirty="0" smtClean="0"/>
              <a:t>Dr. Terence Love</a:t>
            </a:r>
          </a:p>
          <a:p>
            <a:pPr marL="0" indent="0">
              <a:buNone/>
            </a:pPr>
            <a:endParaRPr lang="en-AU" sz="1050" dirty="0" smtClean="0"/>
          </a:p>
          <a:p>
            <a:pPr marL="0" indent="0">
              <a:buNone/>
            </a:pPr>
            <a:r>
              <a:rPr lang="en-AU" sz="2000" dirty="0" smtClean="0"/>
              <a:t>Director</a:t>
            </a:r>
            <a:r>
              <a:rPr lang="en-AU" sz="2000" dirty="0" smtClean="0"/>
              <a:t/>
            </a:r>
            <a:br>
              <a:rPr lang="en-AU" sz="2000" dirty="0" smtClean="0"/>
            </a:br>
            <a:r>
              <a:rPr lang="en-AU" sz="2000" dirty="0" smtClean="0"/>
              <a:t>Design Out Crime Research Centre</a:t>
            </a:r>
            <a:br>
              <a:rPr lang="en-AU" sz="2000" dirty="0" smtClean="0"/>
            </a:br>
            <a:r>
              <a:rPr lang="en-AU" sz="2000" dirty="0" smtClean="0">
                <a:hlinkClick r:id="rId2"/>
              </a:rPr>
              <a:t>terry@designoutcrime.org</a:t>
            </a:r>
            <a:r>
              <a:rPr lang="en-AU" sz="2000" dirty="0" smtClean="0"/>
              <a:t> </a:t>
            </a:r>
            <a:br>
              <a:rPr lang="en-AU" sz="2000" dirty="0" smtClean="0"/>
            </a:br>
            <a:r>
              <a:rPr lang="en-AU" sz="2000" dirty="0" smtClean="0"/>
              <a:t>Tel: 0434975848</a:t>
            </a:r>
            <a:r>
              <a:rPr lang="en-AU" sz="2000" dirty="0" smtClean="0"/>
              <a:t/>
            </a:r>
            <a:br>
              <a:rPr lang="en-AU" sz="2000" dirty="0" smtClean="0"/>
            </a:br>
            <a:r>
              <a:rPr lang="en-AU" sz="2000" dirty="0" smtClean="0">
                <a:hlinkClick r:id="rId3"/>
              </a:rPr>
              <a:t>www.designoutcrime.org</a:t>
            </a:r>
            <a:r>
              <a:rPr lang="en-AU" sz="2000" dirty="0" smtClean="0"/>
              <a:t> </a:t>
            </a:r>
          </a:p>
        </p:txBody>
      </p:sp>
      <p:sp>
        <p:nvSpPr>
          <p:cNvPr id="3" name="Title 2"/>
          <p:cNvSpPr>
            <a:spLocks noGrp="1"/>
          </p:cNvSpPr>
          <p:nvPr>
            <p:ph type="title"/>
          </p:nvPr>
        </p:nvSpPr>
        <p:spPr>
          <a:xfrm>
            <a:off x="323528" y="1554480"/>
            <a:ext cx="3312368" cy="1979466"/>
          </a:xfrm>
        </p:spPr>
        <p:txBody>
          <a:bodyPr>
            <a:normAutofit/>
          </a:bodyPr>
          <a:lstStyle/>
          <a:p>
            <a:r>
              <a:rPr lang="en-AU" dirty="0" smtClean="0"/>
              <a:t>Thank you</a:t>
            </a:r>
            <a:endParaRPr lang="en-AU" dirty="0"/>
          </a:p>
        </p:txBody>
      </p:sp>
    </p:spTree>
    <p:extLst>
      <p:ext uri="{BB962C8B-B14F-4D97-AF65-F5344CB8AC3E}">
        <p14:creationId xmlns:p14="http://schemas.microsoft.com/office/powerpoint/2010/main" val="38813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172</TotalTime>
  <Words>142</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Tradeshow</vt:lpstr>
      <vt:lpstr>CPTED Origins  successes  challenges  new directions  </vt:lpstr>
      <vt:lpstr>origins</vt:lpstr>
      <vt:lpstr>successes</vt:lpstr>
      <vt:lpstr>challenges</vt:lpstr>
      <vt:lpstr>New directions in CPTEd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tlove</dc:creator>
  <cp:lastModifiedBy>tlove</cp:lastModifiedBy>
  <cp:revision>31</cp:revision>
  <dcterms:created xsi:type="dcterms:W3CDTF">2013-12-03T07:23:57Z</dcterms:created>
  <dcterms:modified xsi:type="dcterms:W3CDTF">2013-12-04T02:50:38Z</dcterms:modified>
</cp:coreProperties>
</file>