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305" r:id="rId3"/>
    <p:sldId id="301" r:id="rId4"/>
    <p:sldId id="304" r:id="rId5"/>
    <p:sldId id="276" r:id="rId6"/>
    <p:sldId id="277" r:id="rId7"/>
    <p:sldId id="278" r:id="rId8"/>
    <p:sldId id="267" r:id="rId9"/>
    <p:sldId id="265" r:id="rId10"/>
    <p:sldId id="264" r:id="rId11"/>
    <p:sldId id="268" r:id="rId12"/>
    <p:sldId id="263" r:id="rId13"/>
    <p:sldId id="262" r:id="rId14"/>
    <p:sldId id="274" r:id="rId15"/>
    <p:sldId id="286" r:id="rId16"/>
    <p:sldId id="287" r:id="rId17"/>
    <p:sldId id="273" r:id="rId18"/>
    <p:sldId id="279" r:id="rId19"/>
    <p:sldId id="280" r:id="rId20"/>
    <p:sldId id="283" r:id="rId21"/>
    <p:sldId id="281" r:id="rId22"/>
    <p:sldId id="282" r:id="rId23"/>
    <p:sldId id="259" r:id="rId24"/>
    <p:sldId id="284" r:id="rId25"/>
    <p:sldId id="285" r:id="rId26"/>
    <p:sldId id="260" r:id="rId27"/>
    <p:sldId id="289" r:id="rId28"/>
    <p:sldId id="302" r:id="rId29"/>
    <p:sldId id="258" r:id="rId30"/>
    <p:sldId id="290" r:id="rId31"/>
    <p:sldId id="272" r:id="rId32"/>
    <p:sldId id="291" r:id="rId33"/>
    <p:sldId id="292" r:id="rId34"/>
    <p:sldId id="293" r:id="rId35"/>
    <p:sldId id="294" r:id="rId36"/>
    <p:sldId id="295" r:id="rId37"/>
    <p:sldId id="296" r:id="rId38"/>
    <p:sldId id="300" r:id="rId39"/>
    <p:sldId id="299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51"/>
          <a:stretch/>
        </p:blipFill>
        <p:spPr>
          <a:xfrm>
            <a:off x="9570833" y="355016"/>
            <a:ext cx="2119173" cy="9186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51"/>
          <a:stretch/>
        </p:blipFill>
        <p:spPr>
          <a:xfrm>
            <a:off x="10214470" y="296169"/>
            <a:ext cx="1475536" cy="6396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4/17/2015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vatetunnel.com/home/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gnupg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idgin.i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ails.boum.org/doc/about/warning/index.en.html" TargetMode="External"/><Relationship Id="rId2" Type="http://schemas.openxmlformats.org/officeDocument/2006/relationships/hyperlink" Target="https://tails.bou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tails.boum.org/doc/first_steps/installation/manual/index.en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loveservices.com.a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axiseducation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115733"/>
          </a:xfrm>
        </p:spPr>
        <p:txBody>
          <a:bodyPr/>
          <a:lstStyle/>
          <a:p>
            <a:r>
              <a:rPr lang="en-GB" b="1" dirty="0" smtClean="0"/>
              <a:t>Confidentiality </a:t>
            </a:r>
            <a:br>
              <a:rPr lang="en-GB" b="1" dirty="0" smtClean="0"/>
            </a:br>
            <a:r>
              <a:rPr lang="en-GB" b="1" dirty="0" smtClean="0"/>
              <a:t>Risks </a:t>
            </a:r>
            <a:r>
              <a:rPr lang="en-GB" b="1" dirty="0"/>
              <a:t>for Engineers:</a:t>
            </a:r>
            <a:r>
              <a:rPr lang="en-AU" dirty="0"/>
              <a:t/>
            </a:r>
            <a:br>
              <a:rPr lang="en-AU" dirty="0"/>
            </a:br>
            <a:r>
              <a:rPr lang="en-GB" sz="4600" b="1" dirty="0"/>
              <a:t>5 Tools for Secure Engineering Communications</a:t>
            </a:r>
            <a:endParaRPr lang="en-AU" sz="4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4700" y="4622800"/>
            <a:ext cx="9603613" cy="1384300"/>
          </a:xfrm>
        </p:spPr>
        <p:txBody>
          <a:bodyPr>
            <a:normAutofit/>
          </a:bodyPr>
          <a:lstStyle/>
          <a:p>
            <a:r>
              <a:rPr lang="en-AU" dirty="0" smtClean="0"/>
              <a:t>Dr. Terence Love </a:t>
            </a:r>
            <a:r>
              <a:rPr lang="en-AU" sz="1800" dirty="0" smtClean="0"/>
              <a:t>FDRS, AMIMechE, MISI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2000" dirty="0" smtClean="0"/>
              <a:t>IT Coordinator,  IMechE Australian Branch</a:t>
            </a:r>
            <a:br>
              <a:rPr lang="en-AU" sz="2000" dirty="0" smtClean="0"/>
            </a:br>
            <a:r>
              <a:rPr lang="en-AU" sz="2000" dirty="0" smtClean="0"/>
              <a:t>Director, Love Services Pty Ltd</a:t>
            </a:r>
            <a:br>
              <a:rPr lang="en-AU" sz="2000" dirty="0" smtClean="0"/>
            </a:br>
            <a:r>
              <a:rPr lang="en-AU" sz="2000" dirty="0" smtClean="0"/>
              <a:t>admin@loveservices.com.au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4622800"/>
            <a:ext cx="1244600" cy="12446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410653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98638"/>
          </a:xfrm>
        </p:spPr>
        <p:txBody>
          <a:bodyPr/>
          <a:lstStyle/>
          <a:p>
            <a:r>
              <a:rPr lang="en-AU" dirty="0" smtClean="0"/>
              <a:t>Scenario 2: National economic risks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7502143" cy="4605020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A small 3</a:t>
            </a:r>
            <a:r>
              <a:rPr lang="en-AU" baseline="30000" dirty="0" smtClean="0"/>
              <a:t>rd</a:t>
            </a:r>
            <a:r>
              <a:rPr lang="en-AU" dirty="0" smtClean="0"/>
              <a:t> world nation has significant amounts of oil within its territorial boundaries. A powerful nearby 1</a:t>
            </a:r>
            <a:r>
              <a:rPr lang="en-AU" baseline="30000" dirty="0" smtClean="0"/>
              <a:t>st</a:t>
            </a:r>
            <a:r>
              <a:rPr lang="en-AU" dirty="0" smtClean="0"/>
              <a:t> world country </a:t>
            </a:r>
            <a:r>
              <a:rPr lang="en-AU" dirty="0" smtClean="0"/>
              <a:t>believes it is justified to claim </a:t>
            </a:r>
            <a:r>
              <a:rPr lang="en-AU" dirty="0" smtClean="0"/>
              <a:t>the oil and attempts to redraw its territorial boundaries so all the oil is on its side.</a:t>
            </a:r>
          </a:p>
          <a:p>
            <a:r>
              <a:rPr lang="en-AU" dirty="0" smtClean="0"/>
              <a:t>During negotiations, discussions about the oil, technology and territory are compromised by bugging the smaller nation’s cabinet room  by the larger nation.</a:t>
            </a:r>
          </a:p>
          <a:p>
            <a:r>
              <a:rPr lang="en-AU" dirty="0" smtClean="0"/>
              <a:t>The result is3$Bn/ year loss from the smaller 3</a:t>
            </a:r>
            <a:r>
              <a:rPr lang="en-AU" baseline="30000" dirty="0" smtClean="0"/>
              <a:t>rd</a:t>
            </a:r>
            <a:r>
              <a:rPr lang="en-AU" dirty="0" smtClean="0"/>
              <a:t> world nation to the larger 1</a:t>
            </a:r>
            <a:r>
              <a:rPr lang="en-AU" baseline="30000" dirty="0" smtClean="0"/>
              <a:t>st</a:t>
            </a:r>
            <a:r>
              <a:rPr lang="en-AU" dirty="0" smtClean="0"/>
              <a:t> world nation. The issue is now with the ICJ in the Hague.</a:t>
            </a:r>
          </a:p>
          <a:p>
            <a:r>
              <a:rPr lang="en-AU" sz="2800" b="1" i="1" dirty="0" smtClean="0">
                <a:solidFill>
                  <a:srgbClr val="FF0000"/>
                </a:solidFill>
              </a:rPr>
              <a:t>What are the national economic risks due to lack of confidentiality?</a:t>
            </a:r>
            <a:endParaRPr lang="en-A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upload.wikimedia.org/wikipedia/en/e/e7/Public_hearing_at_the_I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1" y="2011680"/>
            <a:ext cx="2587625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Scenario 3: Password shoulder surfing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7057644" cy="4478020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Peter is a senior engineering designer for a large corporation collaborating with engineers overseas.  </a:t>
            </a:r>
          </a:p>
          <a:p>
            <a:r>
              <a:rPr lang="en-AU" dirty="0" smtClean="0"/>
              <a:t>His hotel room is often his workspace and he uses the chair, table and light provided.</a:t>
            </a:r>
          </a:p>
          <a:p>
            <a:r>
              <a:rPr lang="en-AU" dirty="0" smtClean="0"/>
              <a:t>Peter is unaware of tiny </a:t>
            </a:r>
            <a:r>
              <a:rPr lang="en-AU" dirty="0"/>
              <a:t>video camera in the ceiling </a:t>
            </a:r>
            <a:r>
              <a:rPr lang="en-AU" dirty="0" smtClean="0"/>
              <a:t>above </a:t>
            </a:r>
            <a:r>
              <a:rPr lang="en-AU" dirty="0"/>
              <a:t>his </a:t>
            </a:r>
            <a:r>
              <a:rPr lang="en-AU" dirty="0" smtClean="0"/>
              <a:t>keyboard recording all his key presses, especially passwords.</a:t>
            </a:r>
            <a:endParaRPr lang="en-AU" dirty="0"/>
          </a:p>
          <a:p>
            <a:r>
              <a:rPr lang="en-AU" dirty="0" smtClean="0"/>
              <a:t>He is also unaware all sounds are recorded, phone is intercepted, internet communications are recorded. When he leaves his computer in the safe, it is accessed and the data copied.</a:t>
            </a:r>
          </a:p>
          <a:p>
            <a:r>
              <a:rPr lang="en-AU" b="1" i="1" dirty="0">
                <a:solidFill>
                  <a:srgbClr val="FF0000"/>
                </a:solidFill>
              </a:rPr>
              <a:t>What are the </a:t>
            </a:r>
            <a:r>
              <a:rPr lang="en-AU" b="1" i="1" dirty="0" smtClean="0">
                <a:solidFill>
                  <a:srgbClr val="FF0000"/>
                </a:solidFill>
              </a:rPr>
              <a:t>risks </a:t>
            </a:r>
            <a:r>
              <a:rPr lang="en-AU" b="1" i="1" dirty="0">
                <a:solidFill>
                  <a:srgbClr val="FF0000"/>
                </a:solidFill>
              </a:rPr>
              <a:t>associated with </a:t>
            </a:r>
            <a:r>
              <a:rPr lang="en-AU" b="1" i="1" dirty="0" smtClean="0">
                <a:solidFill>
                  <a:srgbClr val="FF0000"/>
                </a:solidFill>
              </a:rPr>
              <a:t>Peter’s </a:t>
            </a:r>
            <a:r>
              <a:rPr lang="en-AU" b="1" i="1" dirty="0" smtClean="0">
                <a:solidFill>
                  <a:srgbClr val="FF0000"/>
                </a:solidFill>
              </a:rPr>
              <a:t>position</a:t>
            </a:r>
            <a:r>
              <a:rPr lang="en-AU" b="1" i="1" dirty="0" smtClean="0">
                <a:solidFill>
                  <a:srgbClr val="FF0000"/>
                </a:solidFill>
              </a:rPr>
              <a:t>?</a:t>
            </a:r>
            <a:endParaRPr lang="en-AU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Working businessman in a hotel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2011681"/>
            <a:ext cx="3219878" cy="21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499533"/>
            <a:ext cx="11010899" cy="1049867"/>
          </a:xfrm>
        </p:spPr>
        <p:txBody>
          <a:bodyPr/>
          <a:lstStyle/>
          <a:p>
            <a:r>
              <a:rPr lang="en-AU" dirty="0" smtClean="0"/>
              <a:t>Scenario 4: Engineer whistle-blowers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549400"/>
            <a:ext cx="8585201" cy="509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Many whistle-blowers are engineers, and </a:t>
            </a:r>
            <a:r>
              <a:rPr lang="en-GB" dirty="0" smtClean="0"/>
              <a:t>historically </a:t>
            </a:r>
            <a:r>
              <a:rPr lang="en-AU" dirty="0" smtClean="0"/>
              <a:t>one </a:t>
            </a:r>
            <a:r>
              <a:rPr lang="en-AU" dirty="0" smtClean="0"/>
              <a:t>of the reasons </a:t>
            </a:r>
            <a:r>
              <a:rPr lang="en-AU" dirty="0"/>
              <a:t>e</a:t>
            </a:r>
            <a:r>
              <a:rPr lang="en-AU" dirty="0" smtClean="0"/>
              <a:t>ngineering </a:t>
            </a:r>
            <a:r>
              <a:rPr lang="en-AU" dirty="0" smtClean="0"/>
              <a:t>societies </a:t>
            </a:r>
            <a:r>
              <a:rPr lang="en-AU" dirty="0" smtClean="0"/>
              <a:t>formed was to </a:t>
            </a:r>
            <a:r>
              <a:rPr lang="en-AU" dirty="0" smtClean="0"/>
              <a:t>protect </a:t>
            </a:r>
            <a:r>
              <a:rPr lang="en-AU" dirty="0" smtClean="0"/>
              <a:t>such members</a:t>
            </a:r>
            <a:r>
              <a:rPr lang="en-AU" dirty="0" smtClean="0"/>
              <a:t>.</a:t>
            </a:r>
          </a:p>
          <a:p>
            <a:pPr marL="0" indent="0">
              <a:buNone/>
            </a:pPr>
            <a:r>
              <a:rPr lang="en-AU" dirty="0" smtClean="0"/>
              <a:t>Engineers  shall ‘</a:t>
            </a:r>
            <a:r>
              <a:rPr lang="en-AU" i="1" dirty="0" smtClean="0"/>
              <a:t>act </a:t>
            </a:r>
            <a:r>
              <a:rPr lang="en-AU" i="1" dirty="0"/>
              <a:t>appropriately, and in a professional manner, when you perceive something to be </a:t>
            </a:r>
            <a:r>
              <a:rPr lang="en-AU" i="1" dirty="0" smtClean="0"/>
              <a:t>wrong’ </a:t>
            </a:r>
            <a:r>
              <a:rPr lang="en-AU" dirty="0" smtClean="0"/>
              <a:t>(Engineers Australia); and ‘</a:t>
            </a:r>
            <a:r>
              <a:rPr lang="en-GB" i="1" dirty="0"/>
              <a:t>shall conduct their professional work </a:t>
            </a:r>
            <a:r>
              <a:rPr lang="en-GB" i="1" dirty="0" smtClean="0"/>
              <a:t>… with </a:t>
            </a:r>
            <a:r>
              <a:rPr lang="en-GB" i="1" dirty="0"/>
              <a:t>due regard for the welfare of the </a:t>
            </a:r>
            <a:r>
              <a:rPr lang="en-GB" i="1" dirty="0" smtClean="0"/>
              <a:t>people</a:t>
            </a:r>
            <a:r>
              <a:rPr lang="en-GB" dirty="0" smtClean="0"/>
              <a:t>’ (IMechE).</a:t>
            </a:r>
          </a:p>
          <a:p>
            <a:pPr marL="0" indent="0">
              <a:buNone/>
            </a:pPr>
            <a:r>
              <a:rPr lang="en-GB" dirty="0" smtClean="0"/>
              <a:t>2 main confidential communication issues:</a:t>
            </a:r>
          </a:p>
          <a:p>
            <a:r>
              <a:rPr lang="en-GB" b="1" i="1" dirty="0" smtClean="0"/>
              <a:t>How to protect a whistle-blower, and keep them anonymous?</a:t>
            </a:r>
          </a:p>
          <a:p>
            <a:r>
              <a:rPr lang="en-GB" b="1" i="1" dirty="0" smtClean="0"/>
              <a:t>How to protect others from release of confidential information when the whistle is blown?</a:t>
            </a:r>
          </a:p>
          <a:p>
            <a:r>
              <a:rPr lang="en-GB" b="1" i="1" dirty="0" smtClean="0">
                <a:solidFill>
                  <a:srgbClr val="FF0000"/>
                </a:solidFill>
              </a:rPr>
              <a:t>How can confidential communications be done </a:t>
            </a:r>
            <a:r>
              <a:rPr lang="en-GB" b="1" i="1" dirty="0" smtClean="0">
                <a:solidFill>
                  <a:srgbClr val="FF0000"/>
                </a:solidFill>
              </a:rPr>
              <a:t>achieved for </a:t>
            </a:r>
            <a:r>
              <a:rPr lang="en-GB" b="1" i="1" dirty="0" smtClean="0">
                <a:solidFill>
                  <a:srgbClr val="FF0000"/>
                </a:solidFill>
              </a:rPr>
              <a:t>engineer whistle-blowing?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23734" y="1917700"/>
            <a:ext cx="2870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A </a:t>
            </a:r>
            <a:r>
              <a:rPr lang="en-AU" sz="2000" b="1" dirty="0" err="1"/>
              <a:t>whistleblower</a:t>
            </a:r>
            <a:r>
              <a:rPr lang="en-AU" sz="2000" dirty="0"/>
              <a:t> is a person who exposes misconduct, alleged dishonest or illegal activity </a:t>
            </a:r>
            <a:r>
              <a:rPr lang="en-AU" sz="2000" dirty="0" smtClean="0"/>
              <a:t>in </a:t>
            </a:r>
            <a:r>
              <a:rPr lang="en-AU" sz="2000" dirty="0"/>
              <a:t>an organization.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US </a:t>
            </a:r>
            <a:r>
              <a:rPr lang="en-AU" dirty="0"/>
              <a:t>vehicle safety campaigner </a:t>
            </a:r>
            <a:r>
              <a:rPr lang="en-AU" b="1" dirty="0"/>
              <a:t>Ralph Nader </a:t>
            </a:r>
            <a:r>
              <a:rPr lang="en-AU" dirty="0"/>
              <a:t>coined the phrase in the early 1970s</a:t>
            </a:r>
          </a:p>
          <a:p>
            <a:endParaRPr lang="en-AU" dirty="0"/>
          </a:p>
        </p:txBody>
      </p:sp>
      <p:pic>
        <p:nvPicPr>
          <p:cNvPr id="4098" name="Picture 2" descr="Naders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67" y="3591041"/>
            <a:ext cx="1163934" cy="13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99533"/>
            <a:ext cx="10934699" cy="1071773"/>
          </a:xfrm>
        </p:spPr>
        <p:txBody>
          <a:bodyPr/>
          <a:lstStyle/>
          <a:p>
            <a:r>
              <a:rPr lang="en-AU" dirty="0" smtClean="0"/>
              <a:t>Scenario 5: Engineers in volatile places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30829"/>
            <a:ext cx="8369300" cy="46572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/>
              <a:t>James, an expat mechanical engineer working in a volatile country risks kidnapping, violence, disease, accidents, blackmail, corruption, terrorism, computer &amp; information theft.</a:t>
            </a:r>
          </a:p>
          <a:p>
            <a:pPr marL="0" indent="0">
              <a:buNone/>
            </a:pPr>
            <a:r>
              <a:rPr lang="en-AU" dirty="0" smtClean="0"/>
              <a:t>Confidentiality risks include: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Details of James’ location and timetable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Confidential technical data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Compromised communication with base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Operational weaknesses (including illness)Censorship and local law-related risks</a:t>
            </a:r>
            <a:br>
              <a:rPr lang="en-AU" dirty="0" smtClean="0"/>
            </a:br>
            <a:endParaRPr lang="en-AU" dirty="0"/>
          </a:p>
          <a:p>
            <a:pPr marL="0" indent="0">
              <a:buNone/>
            </a:pPr>
            <a:r>
              <a:rPr lang="en-AU" b="1" i="1" dirty="0" smtClean="0">
                <a:solidFill>
                  <a:srgbClr val="FF0000"/>
                </a:solidFill>
              </a:rPr>
              <a:t>What other kinds  of risks from poor confidentiality of  communication does James have? </a:t>
            </a:r>
            <a:endParaRPr lang="en-AU" b="1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9547" r="23635" b="9555"/>
          <a:stretch/>
        </p:blipFill>
        <p:spPr>
          <a:xfrm>
            <a:off x="8978899" y="2113596"/>
            <a:ext cx="2451100" cy="18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dirty="0" smtClean="0"/>
              <a:t>Reminder: Confidentiality </a:t>
            </a:r>
            <a:r>
              <a:rPr lang="en-AU" sz="4800" dirty="0" smtClean="0"/>
              <a:t>targets for attacks</a:t>
            </a:r>
            <a:endParaRPr lang="en-AU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i="1" dirty="0" smtClean="0"/>
              <a:t>Data or content at rest </a:t>
            </a:r>
            <a:r>
              <a:rPr lang="en-AU" i="1" dirty="0" smtClean="0"/>
              <a:t>– on servers , computers, hard drives, cloud, phones, repositories</a:t>
            </a:r>
            <a:endParaRPr lang="en-AU" b="1" i="1" dirty="0" smtClean="0"/>
          </a:p>
          <a:p>
            <a:r>
              <a:rPr lang="en-AU" b="1" i="1" dirty="0"/>
              <a:t>Data or content </a:t>
            </a:r>
            <a:r>
              <a:rPr lang="en-AU" b="1" i="1" dirty="0" smtClean="0"/>
              <a:t>in motion – </a:t>
            </a:r>
            <a:r>
              <a:rPr lang="en-AU" i="1" dirty="0" smtClean="0"/>
              <a:t>in networks, wireless,  the Internet, </a:t>
            </a:r>
            <a:r>
              <a:rPr lang="en-AU" i="1" dirty="0" err="1" smtClean="0"/>
              <a:t>phonelines</a:t>
            </a:r>
            <a:endParaRPr lang="en-AU" i="1" dirty="0" smtClean="0"/>
          </a:p>
          <a:p>
            <a:r>
              <a:rPr lang="en-AU" b="1" i="1" dirty="0" smtClean="0"/>
              <a:t>Messages </a:t>
            </a:r>
            <a:r>
              <a:rPr lang="en-AU" b="1" i="1" dirty="0"/>
              <a:t>at rest</a:t>
            </a:r>
            <a:r>
              <a:rPr lang="en-AU" i="1" dirty="0"/>
              <a:t> – on servers , computers, hard drives, cloud, phones</a:t>
            </a:r>
            <a:endParaRPr lang="en-AU" b="1" i="1" dirty="0"/>
          </a:p>
          <a:p>
            <a:r>
              <a:rPr lang="en-AU" b="1" i="1" dirty="0" smtClean="0"/>
              <a:t>Messages</a:t>
            </a:r>
            <a:r>
              <a:rPr lang="en-AU" dirty="0" smtClean="0"/>
              <a:t> </a:t>
            </a:r>
            <a:r>
              <a:rPr lang="en-AU" b="1" i="1" dirty="0"/>
              <a:t>in motion – </a:t>
            </a:r>
            <a:r>
              <a:rPr lang="en-AU" i="1" dirty="0"/>
              <a:t>in networks, wireless,  the Internet, </a:t>
            </a:r>
            <a:r>
              <a:rPr lang="en-AU" i="1" dirty="0" err="1"/>
              <a:t>phonelines</a:t>
            </a:r>
            <a:endParaRPr lang="en-AU" i="1" dirty="0"/>
          </a:p>
          <a:p>
            <a:r>
              <a:rPr lang="en-AU" b="1" dirty="0" smtClean="0"/>
              <a:t>Metadata</a:t>
            </a:r>
            <a:r>
              <a:rPr lang="en-AU" dirty="0" smtClean="0"/>
              <a:t>  about content or communications at rest or in motion</a:t>
            </a:r>
            <a:endParaRPr lang="en-AU" dirty="0"/>
          </a:p>
          <a:p>
            <a:endParaRPr lang="en-AU" b="1" i="1" dirty="0"/>
          </a:p>
        </p:txBody>
      </p:sp>
    </p:spTree>
    <p:extLst>
      <p:ext uri="{BB962C8B-B14F-4D97-AF65-F5344CB8AC3E}">
        <p14:creationId xmlns:p14="http://schemas.microsoft.com/office/powerpoint/2010/main" val="23351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083204"/>
          </a:xfrm>
        </p:spPr>
        <p:txBody>
          <a:bodyPr/>
          <a:lstStyle/>
          <a:p>
            <a:r>
              <a:rPr lang="en-AU" dirty="0" smtClean="0"/>
              <a:t>Creating a Threat </a:t>
            </a:r>
            <a:r>
              <a:rPr lang="en-AU" dirty="0" smtClean="0"/>
              <a:t>Model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3" y="1821180"/>
            <a:ext cx="8359777" cy="4363720"/>
          </a:xfrm>
        </p:spPr>
        <p:txBody>
          <a:bodyPr>
            <a:normAutofit/>
          </a:bodyPr>
          <a:lstStyle/>
          <a:p>
            <a:r>
              <a:rPr lang="en-AU" dirty="0" smtClean="0"/>
              <a:t>Use the following questions for all ‘at risk’ information and communications to create a </a:t>
            </a:r>
            <a:r>
              <a:rPr lang="en-AU" b="1" dirty="0" smtClean="0"/>
              <a:t>Threat Model</a:t>
            </a:r>
            <a:r>
              <a:rPr lang="en-AU" dirty="0" smtClean="0"/>
              <a:t>: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i="1" dirty="0" smtClean="0"/>
              <a:t>What do you want to protect? (can be people,  information, company, physical things…)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i="1" dirty="0" smtClean="0"/>
              <a:t>Who is trying to do something I don’t want? Why?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i="1" dirty="0" smtClean="0"/>
              <a:t>What can they do?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i="1" dirty="0" smtClean="0"/>
              <a:t>What happens if they succeed?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AU" i="1" dirty="0" smtClean="0"/>
          </a:p>
          <a:p>
            <a:r>
              <a:rPr lang="en-AU" dirty="0" smtClean="0"/>
              <a:t>Then </a:t>
            </a:r>
            <a:r>
              <a:rPr lang="en-AU" b="1" dirty="0" smtClean="0"/>
              <a:t>create a security plan </a:t>
            </a:r>
            <a:r>
              <a:rPr lang="en-AU" dirty="0" smtClean="0"/>
              <a:t>by asking:</a:t>
            </a:r>
          </a:p>
          <a:p>
            <a:r>
              <a:rPr lang="en-AU" i="1" dirty="0" smtClean="0">
                <a:solidFill>
                  <a:srgbClr val="FF0000"/>
                </a:solidFill>
              </a:rPr>
              <a:t>What </a:t>
            </a:r>
            <a:r>
              <a:rPr lang="en-AU" b="1" i="1" dirty="0" smtClean="0">
                <a:solidFill>
                  <a:srgbClr val="FF0000"/>
                </a:solidFill>
              </a:rPr>
              <a:t>security </a:t>
            </a:r>
            <a:r>
              <a:rPr lang="en-AU" b="1" i="1" dirty="0" smtClean="0">
                <a:solidFill>
                  <a:srgbClr val="FF0000"/>
                </a:solidFill>
              </a:rPr>
              <a:t>processes </a:t>
            </a:r>
            <a:r>
              <a:rPr lang="en-AU" i="1" dirty="0" smtClean="0">
                <a:solidFill>
                  <a:srgbClr val="FF0000"/>
                </a:solidFill>
              </a:rPr>
              <a:t>will protect against the above?</a:t>
            </a:r>
          </a:p>
          <a:p>
            <a:endParaRPr lang="en-AU" dirty="0"/>
          </a:p>
        </p:txBody>
      </p:sp>
      <p:pic>
        <p:nvPicPr>
          <p:cNvPr id="1026" name="Picture 2" descr="http://upload.wikimedia.org/wikipedia/commons/6/60/Edward_Snowde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806" y="1821180"/>
            <a:ext cx="1721193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 smtClean="0"/>
              <a:t>5 Tools for Secure Engineering Communications</a:t>
            </a:r>
            <a:endParaRPr lang="en-AU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211320"/>
          </a:xfrm>
        </p:spPr>
        <p:txBody>
          <a:bodyPr/>
          <a:lstStyle/>
          <a:p>
            <a:r>
              <a:rPr lang="en-AU" b="1" dirty="0" smtClean="0"/>
              <a:t>Purpose:  </a:t>
            </a:r>
            <a:r>
              <a:rPr lang="en-AU" dirty="0" smtClean="0"/>
              <a:t>use tools to secure engineering communications to protect engineers, businesses, the public. </a:t>
            </a:r>
            <a:endParaRPr lang="en-AU" dirty="0" smtClean="0"/>
          </a:p>
          <a:p>
            <a:r>
              <a:rPr lang="en-AU" dirty="0" smtClean="0"/>
              <a:t>Five </a:t>
            </a:r>
            <a:r>
              <a:rPr lang="en-AU" dirty="0" smtClean="0"/>
              <a:t>tool areas are: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AU" b="1" i="1" dirty="0" smtClean="0"/>
              <a:t>Protect data </a:t>
            </a:r>
            <a:r>
              <a:rPr lang="en-AU" dirty="0" smtClean="0"/>
              <a:t>(moving and at rest)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AU" b="1" i="1" dirty="0" smtClean="0"/>
              <a:t>Protect messages </a:t>
            </a:r>
            <a:r>
              <a:rPr lang="en-AU" dirty="0"/>
              <a:t>(moving and at rest)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AU" b="1" i="1" dirty="0" smtClean="0"/>
              <a:t>Protect personal metadata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AU" b="1" i="1" dirty="0" smtClean="0"/>
              <a:t>Protect passwords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AU" b="1" i="1" dirty="0" smtClean="0"/>
              <a:t>Preserve </a:t>
            </a:r>
            <a:r>
              <a:rPr lang="en-AU" b="1" i="1" dirty="0" smtClean="0"/>
              <a:t>anonymity where necessary for engineers’ safety</a:t>
            </a:r>
            <a:endParaRPr lang="en-AU" i="1" dirty="0" smtClean="0"/>
          </a:p>
          <a:p>
            <a:pPr marL="0" indent="0">
              <a:buClr>
                <a:srgbClr val="FF0000"/>
              </a:buClr>
              <a:buNone/>
            </a:pPr>
            <a:r>
              <a:rPr lang="en-AU" i="1" dirty="0" smtClean="0"/>
              <a:t>Note: In most cases, it is identity that needs to be confirmed rather than </a:t>
            </a:r>
            <a:endParaRPr lang="en-AU" b="1" i="1" dirty="0"/>
          </a:p>
        </p:txBody>
      </p:sp>
    </p:spTree>
    <p:extLst>
      <p:ext uri="{BB962C8B-B14F-4D97-AF65-F5344CB8AC3E}">
        <p14:creationId xmlns:p14="http://schemas.microsoft.com/office/powerpoint/2010/main" val="39906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Virtual Private Networks (VPN)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7610092" cy="3766185"/>
          </a:xfrm>
        </p:spPr>
        <p:txBody>
          <a:bodyPr/>
          <a:lstStyle/>
          <a:p>
            <a:r>
              <a:rPr lang="en-AU" b="1" dirty="0" smtClean="0"/>
              <a:t>Private networks </a:t>
            </a:r>
            <a:r>
              <a:rPr lang="en-AU" dirty="0" smtClean="0"/>
              <a:t>are those that exist within a trusted company and are secured and inaccessible to outsiders.</a:t>
            </a:r>
          </a:p>
          <a:p>
            <a:r>
              <a:rPr lang="en-AU" b="1" dirty="0" smtClean="0"/>
              <a:t>Virtual Private Networks (VPN) </a:t>
            </a:r>
            <a:r>
              <a:rPr lang="en-AU" dirty="0" smtClean="0"/>
              <a:t>are outside networks that behave as if they were securely inside.</a:t>
            </a:r>
          </a:p>
          <a:p>
            <a:r>
              <a:rPr lang="en-AU" dirty="0" smtClean="0"/>
              <a:t>All external communications go via </a:t>
            </a:r>
            <a:r>
              <a:rPr lang="en-AU" dirty="0" smtClean="0"/>
              <a:t>the internal </a:t>
            </a:r>
            <a:r>
              <a:rPr lang="en-AU" b="1" dirty="0" smtClean="0"/>
              <a:t>VPN </a:t>
            </a:r>
            <a:r>
              <a:rPr lang="en-AU" b="1" dirty="0" smtClean="0"/>
              <a:t>server</a:t>
            </a:r>
          </a:p>
          <a:p>
            <a:r>
              <a:rPr lang="en-AU" b="1" dirty="0" smtClean="0"/>
              <a:t>VPN’s</a:t>
            </a:r>
            <a:r>
              <a:rPr lang="en-AU" dirty="0" smtClean="0"/>
              <a:t> external communications are encrypted</a:t>
            </a:r>
            <a:r>
              <a:rPr lang="en-AU" dirty="0" smtClean="0"/>
              <a:t>,  including requests for webpages, which go through the VPN server</a:t>
            </a:r>
          </a:p>
          <a:p>
            <a:r>
              <a:rPr lang="en-AU" dirty="0" smtClean="0"/>
              <a:t>Using a </a:t>
            </a:r>
            <a:r>
              <a:rPr lang="en-AU" b="1" dirty="0" smtClean="0"/>
              <a:t>VPN</a:t>
            </a:r>
            <a:r>
              <a:rPr lang="en-AU" dirty="0" smtClean="0"/>
              <a:t> provides some security on public open </a:t>
            </a:r>
            <a:r>
              <a:rPr lang="en-AU" dirty="0" err="1" smtClean="0"/>
              <a:t>wifi</a:t>
            </a:r>
            <a:r>
              <a:rPr lang="en-AU" dirty="0" smtClean="0"/>
              <a:t> (see the </a:t>
            </a:r>
            <a:r>
              <a:rPr lang="en-AU" i="1" dirty="0" err="1" smtClean="0"/>
              <a:t>wifi</a:t>
            </a:r>
            <a:r>
              <a:rPr lang="en-AU" i="1" dirty="0" smtClean="0"/>
              <a:t> pineapple </a:t>
            </a:r>
            <a:r>
              <a:rPr lang="en-AU" dirty="0" smtClean="0"/>
              <a:t>problem, later)</a:t>
            </a:r>
            <a:endParaRPr lang="en-AU" dirty="0"/>
          </a:p>
        </p:txBody>
      </p:sp>
      <p:pic>
        <p:nvPicPr>
          <p:cNvPr id="5122" name="Picture 2" descr="http://upload.wikimedia.org/wikipedia/commons/thumb/0/00/Virtual_Private_Network_overview.svg/330px-Virtual_Private_Network_overview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3558539"/>
            <a:ext cx="31432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05901" y="27305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VPN server</a:t>
            </a:r>
            <a:endParaRPr lang="en-AU" b="1" dirty="0"/>
          </a:p>
        </p:txBody>
      </p:sp>
      <p:cxnSp>
        <p:nvCxnSpPr>
          <p:cNvPr id="6" name="Curved Connector 5"/>
          <p:cNvCxnSpPr>
            <a:stCxn id="4" idx="2"/>
          </p:cNvCxnSpPr>
          <p:nvPr/>
        </p:nvCxnSpPr>
        <p:spPr>
          <a:xfrm rot="16200000" flipH="1">
            <a:off x="9500116" y="3353316"/>
            <a:ext cx="1319768" cy="81279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823444"/>
            <a:ext cx="3251201" cy="138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VPNs and engineers’ travel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8657844" cy="4211320"/>
          </a:xfrm>
        </p:spPr>
        <p:txBody>
          <a:bodyPr>
            <a:normAutofit/>
          </a:bodyPr>
          <a:lstStyle/>
          <a:p>
            <a:r>
              <a:rPr lang="en-AU" b="1" dirty="0" smtClean="0"/>
              <a:t>VPNs offer good information security whilst </a:t>
            </a:r>
            <a:r>
              <a:rPr lang="en-AU" b="1" dirty="0" smtClean="0"/>
              <a:t>travelling</a:t>
            </a:r>
            <a:endParaRPr lang="en-AU" b="1" dirty="0" smtClean="0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All communications are encrypted to your VPN server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Good </a:t>
            </a:r>
            <a:r>
              <a:rPr lang="en-AU" dirty="0" smtClean="0"/>
              <a:t>protection for using insecure </a:t>
            </a:r>
            <a:r>
              <a:rPr lang="en-AU" dirty="0" err="1" smtClean="0"/>
              <a:t>wifi</a:t>
            </a:r>
            <a:r>
              <a:rPr lang="en-AU" dirty="0" smtClean="0"/>
              <a:t> while travelling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Data can be on server in office rather than on laptop/tablet/phone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Assume ALL public </a:t>
            </a:r>
            <a:r>
              <a:rPr lang="en-AU" dirty="0" err="1" smtClean="0"/>
              <a:t>wifi</a:t>
            </a:r>
            <a:r>
              <a:rPr lang="en-AU" dirty="0" smtClean="0"/>
              <a:t> is attacked and recorded </a:t>
            </a:r>
          </a:p>
          <a:p>
            <a:endParaRPr lang="en-AU" dirty="0" smtClean="0"/>
          </a:p>
          <a:p>
            <a:r>
              <a:rPr lang="en-AU" dirty="0" smtClean="0"/>
              <a:t>Where possible use a company VPN when travelling.</a:t>
            </a:r>
          </a:p>
          <a:p>
            <a:r>
              <a:rPr lang="en-AU" dirty="0" smtClean="0"/>
              <a:t>If not, </a:t>
            </a:r>
            <a:r>
              <a:rPr lang="en-AU" dirty="0" smtClean="0"/>
              <a:t>and it is necessary to use public </a:t>
            </a:r>
            <a:r>
              <a:rPr lang="en-AU" dirty="0" err="1" smtClean="0"/>
              <a:t>wifi</a:t>
            </a:r>
            <a:r>
              <a:rPr lang="en-AU" dirty="0" smtClean="0"/>
              <a:t> then buy traffic at a VPN </a:t>
            </a:r>
            <a:r>
              <a:rPr lang="en-AU" dirty="0" smtClean="0"/>
              <a:t>– </a:t>
            </a:r>
            <a:r>
              <a:rPr lang="en-AU" dirty="0" err="1" smtClean="0"/>
              <a:t>eg</a:t>
            </a:r>
            <a:r>
              <a:rPr lang="en-AU" dirty="0" smtClean="0"/>
              <a:t> </a:t>
            </a:r>
            <a:r>
              <a:rPr lang="en-AU" i="1" dirty="0" smtClean="0"/>
              <a:t>Private </a:t>
            </a:r>
            <a:r>
              <a:rPr lang="en-AU" i="1" dirty="0"/>
              <a:t>Tunnel </a:t>
            </a:r>
            <a:r>
              <a:rPr lang="en-AU" dirty="0" smtClean="0"/>
              <a:t>(</a:t>
            </a:r>
            <a:r>
              <a:rPr lang="en-AU" dirty="0" smtClean="0">
                <a:hlinkClick r:id="rId3"/>
              </a:rPr>
              <a:t>www.privatetunnel.com/home/</a:t>
            </a:r>
            <a:r>
              <a:rPr lang="en-AU" dirty="0" smtClean="0"/>
              <a:t> ) at 500Gb/$50</a:t>
            </a:r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693" y="4500664"/>
            <a:ext cx="2348708" cy="4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Attacks on </a:t>
            </a:r>
            <a:r>
              <a:rPr lang="en-AU" dirty="0" smtClean="0"/>
              <a:t>VPN communications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336800"/>
            <a:ext cx="7413244" cy="3441065"/>
          </a:xfrm>
        </p:spPr>
        <p:txBody>
          <a:bodyPr/>
          <a:lstStyle/>
          <a:p>
            <a:r>
              <a:rPr lang="en-AU" dirty="0"/>
              <a:t>Three attacks on confidentiality of </a:t>
            </a:r>
            <a:r>
              <a:rPr lang="en-AU" dirty="0" smtClean="0"/>
              <a:t>VPNs </a:t>
            </a:r>
            <a:r>
              <a:rPr lang="en-AU" dirty="0"/>
              <a:t>are: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Poor password management </a:t>
            </a:r>
            <a:r>
              <a:rPr lang="en-AU" dirty="0" smtClean="0"/>
              <a:t>(use password manager)</a:t>
            </a:r>
            <a:endParaRPr lang="en-AU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Shoulder </a:t>
            </a:r>
            <a:r>
              <a:rPr lang="en-AU" b="1" dirty="0"/>
              <a:t>surfing  /video surveillance </a:t>
            </a:r>
            <a:r>
              <a:rPr lang="en-AU" b="1" dirty="0" smtClean="0"/>
              <a:t> </a:t>
            </a:r>
            <a:r>
              <a:rPr lang="en-AU" dirty="0" smtClean="0"/>
              <a:t>(use a towel or hood if </a:t>
            </a:r>
            <a:r>
              <a:rPr lang="en-AU" dirty="0" smtClean="0"/>
              <a:t>necessary to securely enter passwords)</a:t>
            </a:r>
            <a:endParaRPr lang="en-AU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err="1" smtClean="0"/>
              <a:t>WiFi</a:t>
            </a:r>
            <a:r>
              <a:rPr lang="en-AU" b="1" dirty="0" smtClean="0"/>
              <a:t> Pineapples </a:t>
            </a:r>
            <a:r>
              <a:rPr lang="en-AU" dirty="0" smtClean="0"/>
              <a:t>are a man-in-the-middle attack </a:t>
            </a:r>
            <a:r>
              <a:rPr lang="en-AU" dirty="0" smtClean="0"/>
              <a:t>(disable </a:t>
            </a:r>
            <a:r>
              <a:rPr lang="en-AU" dirty="0" smtClean="0"/>
              <a:t>‘connect to remembered access points</a:t>
            </a:r>
            <a:r>
              <a:rPr lang="en-AU" dirty="0" smtClean="0"/>
              <a:t>’ on your computer, </a:t>
            </a:r>
            <a:r>
              <a:rPr lang="en-AU" dirty="0" smtClean="0"/>
              <a:t>or, better, use a 3G modem rather than </a:t>
            </a:r>
            <a:r>
              <a:rPr lang="en-AU" dirty="0" err="1" smtClean="0"/>
              <a:t>wifi</a:t>
            </a:r>
            <a:r>
              <a:rPr lang="en-AU" dirty="0" smtClean="0"/>
              <a:t>) </a:t>
            </a:r>
            <a:endParaRPr lang="en-AU" dirty="0"/>
          </a:p>
          <a:p>
            <a:endParaRPr lang="en-AU" dirty="0"/>
          </a:p>
        </p:txBody>
      </p:sp>
      <p:pic>
        <p:nvPicPr>
          <p:cNvPr id="6146" name="Picture 2" descr="http://i.stack.imgur.com/bDe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977" y="2336800"/>
            <a:ext cx="1624260" cy="9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ffff.at/files/2013/06/snowden-s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4" y="3643209"/>
            <a:ext cx="1504323" cy="11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wifi pineapp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8" descr="http://hak5.org/wp-content/uploads/2014/12/1_1024x1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8" t="9749" r="17756" b="4814"/>
          <a:stretch/>
        </p:blipFill>
        <p:spPr bwMode="auto">
          <a:xfrm>
            <a:off x="10404537" y="5092700"/>
            <a:ext cx="1435101" cy="128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3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Event notes: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The following presentation is for educational purposes and was presented on 16 April 2015 as a joint technical lecture of  the </a:t>
            </a:r>
            <a:r>
              <a:rPr lang="en-AU" i="1" dirty="0" smtClean="0"/>
              <a:t>Institution of Mechanical Engineers</a:t>
            </a:r>
            <a:r>
              <a:rPr lang="en-AU" dirty="0" smtClean="0"/>
              <a:t>, </a:t>
            </a:r>
            <a:r>
              <a:rPr lang="en-AU" i="1" dirty="0" smtClean="0"/>
              <a:t>Engineers Australia</a:t>
            </a:r>
            <a:r>
              <a:rPr lang="en-AU" dirty="0" smtClean="0"/>
              <a:t>, the </a:t>
            </a:r>
            <a:r>
              <a:rPr lang="en-AU" i="1" dirty="0" smtClean="0"/>
              <a:t>American Society of Mechanical Engineers </a:t>
            </a:r>
            <a:r>
              <a:rPr lang="en-AU" dirty="0" smtClean="0"/>
              <a:t>and the </a:t>
            </a:r>
            <a:r>
              <a:rPr lang="en-AU" i="1" dirty="0" smtClean="0"/>
              <a:t>Australian Society for Bulk Solids Handling </a:t>
            </a:r>
            <a:r>
              <a:rPr lang="en-AU" dirty="0" smtClean="0"/>
              <a:t>at the Engineers Australia Auditorium, West Perth. </a:t>
            </a:r>
          </a:p>
          <a:p>
            <a:r>
              <a:rPr lang="en-AU" dirty="0" smtClean="0"/>
              <a:t>The presenter was Dr Terence Love, IT Coordinator of the Institution of Mechanical Engineers Australian Branch.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1621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s.xkcd.com/comics/password_strength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8" y="959781"/>
            <a:ext cx="8108049" cy="57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3687" y="6350000"/>
            <a:ext cx="226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https://xkcd.com/936/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4288" y="270933"/>
            <a:ext cx="10599512" cy="549148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Passwords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8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Password Managers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Good passwords are: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A random long mix of lower/upper case, numbers </a:t>
            </a:r>
            <a:r>
              <a:rPr lang="en-AU" dirty="0"/>
              <a:t>and symbols (@ # $ % ^  </a:t>
            </a:r>
            <a:r>
              <a:rPr lang="en-AU" dirty="0" err="1" smtClean="0"/>
              <a:t>etc</a:t>
            </a:r>
            <a:r>
              <a:rPr lang="en-AU" dirty="0" smtClean="0"/>
              <a:t>) 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Used for only one </a:t>
            </a:r>
            <a:r>
              <a:rPr lang="en-AU" dirty="0" smtClean="0"/>
              <a:t>login</a:t>
            </a:r>
            <a:endParaRPr lang="en-AU" dirty="0" smtClean="0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Changed often</a:t>
            </a:r>
          </a:p>
          <a:p>
            <a:r>
              <a:rPr lang="en-AU" dirty="0" smtClean="0"/>
              <a:t>Most engineers are likely to have dozens or </a:t>
            </a:r>
            <a:r>
              <a:rPr lang="en-AU" b="1" i="1" dirty="0" smtClean="0"/>
              <a:t>hundreds</a:t>
            </a:r>
            <a:r>
              <a:rPr lang="en-AU" dirty="0" smtClean="0"/>
              <a:t> of passwords.</a:t>
            </a:r>
          </a:p>
          <a:p>
            <a:r>
              <a:rPr lang="en-AU" dirty="0" smtClean="0"/>
              <a:t>Passwords are difficult to remember, and easy for computers to guess.</a:t>
            </a:r>
          </a:p>
          <a:p>
            <a:r>
              <a:rPr lang="en-AU" dirty="0" smtClean="0"/>
              <a:t>The o</a:t>
            </a:r>
            <a:r>
              <a:rPr lang="en-AU" dirty="0" smtClean="0"/>
              <a:t>nly satisfactory solution at this point seems </a:t>
            </a:r>
            <a:r>
              <a:rPr lang="en-AU" dirty="0" smtClean="0"/>
              <a:t>to be:</a:t>
            </a:r>
          </a:p>
          <a:p>
            <a:r>
              <a:rPr lang="en-AU" b="1" i="1" dirty="0" smtClean="0">
                <a:solidFill>
                  <a:srgbClr val="FF0000"/>
                </a:solidFill>
              </a:rPr>
              <a:t>Use a secure password manager</a:t>
            </a:r>
          </a:p>
        </p:txBody>
      </p:sp>
    </p:spTree>
    <p:extLst>
      <p:ext uri="{BB962C8B-B14F-4D97-AF65-F5344CB8AC3E}">
        <p14:creationId xmlns:p14="http://schemas.microsoft.com/office/powerpoint/2010/main" val="10377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38767"/>
          </a:xfrm>
        </p:spPr>
        <p:txBody>
          <a:bodyPr/>
          <a:lstStyle/>
          <a:p>
            <a:r>
              <a:rPr lang="en-AU" dirty="0" smtClean="0"/>
              <a:t>Password managers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1638300"/>
            <a:ext cx="6448044" cy="4584700"/>
          </a:xfrm>
        </p:spPr>
        <p:txBody>
          <a:bodyPr>
            <a:normAutofit/>
          </a:bodyPr>
          <a:lstStyle/>
          <a:p>
            <a:r>
              <a:rPr lang="en-AU" dirty="0" smtClean="0"/>
              <a:t>Password managers store passwords securely</a:t>
            </a:r>
          </a:p>
          <a:p>
            <a:r>
              <a:rPr lang="en-AU" dirty="0" smtClean="0"/>
              <a:t>You </a:t>
            </a:r>
            <a:r>
              <a:rPr lang="en-AU" dirty="0" smtClean="0"/>
              <a:t>need remember </a:t>
            </a:r>
            <a:r>
              <a:rPr lang="en-AU" dirty="0" smtClean="0"/>
              <a:t>one very secure password and </a:t>
            </a:r>
            <a:r>
              <a:rPr lang="en-AU" dirty="0" smtClean="0"/>
              <a:t>copy the </a:t>
            </a:r>
            <a:r>
              <a:rPr lang="en-AU" dirty="0" smtClean="0"/>
              <a:t>others </a:t>
            </a:r>
            <a:r>
              <a:rPr lang="en-AU" dirty="0" smtClean="0"/>
              <a:t>as needed from </a:t>
            </a:r>
            <a:r>
              <a:rPr lang="en-AU" dirty="0" smtClean="0"/>
              <a:t>the password </a:t>
            </a:r>
            <a:r>
              <a:rPr lang="en-AU" dirty="0" smtClean="0"/>
              <a:t>manager.</a:t>
            </a:r>
          </a:p>
          <a:p>
            <a:r>
              <a:rPr lang="en-AU" dirty="0" smtClean="0"/>
              <a:t>You can layer security protection and keep the password data off your computers or the cloud.</a:t>
            </a:r>
            <a:endParaRPr lang="en-AU" dirty="0" smtClean="0"/>
          </a:p>
          <a:p>
            <a:r>
              <a:rPr lang="en-AU" dirty="0" smtClean="0"/>
              <a:t>Secure your password manager on encrypted USB and remove when not in use. Use a hardware-encrypted USB, e.g. </a:t>
            </a:r>
            <a:r>
              <a:rPr lang="en-AU" dirty="0" err="1" smtClean="0"/>
              <a:t>IronKey</a:t>
            </a:r>
            <a:r>
              <a:rPr lang="en-AU" dirty="0"/>
              <a:t> </a:t>
            </a:r>
            <a:r>
              <a:rPr lang="en-AU" dirty="0" smtClean="0"/>
              <a:t>in preference to software-encryption or layer them</a:t>
            </a:r>
            <a:endParaRPr lang="en-AU" dirty="0" smtClean="0"/>
          </a:p>
          <a:p>
            <a:r>
              <a:rPr lang="en-AU" dirty="0" smtClean="0"/>
              <a:t>Backup your password database and put it somewhere secure!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280400" y="4219873"/>
            <a:ext cx="3149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Password Safe</a:t>
            </a:r>
          </a:p>
          <a:p>
            <a:r>
              <a:rPr lang="en-AU" sz="2400" dirty="0" err="1" smtClean="0"/>
              <a:t>KeepassX</a:t>
            </a:r>
            <a:endParaRPr lang="en-AU" sz="2400" dirty="0" smtClean="0"/>
          </a:p>
          <a:p>
            <a:r>
              <a:rPr lang="en-AU" sz="2400" dirty="0" err="1" smtClean="0"/>
              <a:t>KeyChain</a:t>
            </a:r>
            <a:endParaRPr lang="en-AU" sz="2400" dirty="0" smtClean="0"/>
          </a:p>
          <a:p>
            <a:r>
              <a:rPr lang="en-AU" sz="2400" dirty="0" err="1" smtClean="0"/>
              <a:t>LastPass</a:t>
            </a:r>
            <a:endParaRPr lang="en-AU" sz="2400" dirty="0" smtClean="0"/>
          </a:p>
          <a:p>
            <a:r>
              <a:rPr lang="en-AU" sz="2400" dirty="0"/>
              <a:t>a</a:t>
            </a:r>
            <a:r>
              <a:rPr lang="en-AU" sz="2400" dirty="0" smtClean="0"/>
              <a:t>nd </a:t>
            </a:r>
            <a:r>
              <a:rPr lang="en-AU" sz="2400" dirty="0" smtClean="0"/>
              <a:t>many others</a:t>
            </a:r>
            <a:endParaRPr lang="en-AU" sz="2400" dirty="0" smtClean="0"/>
          </a:p>
          <a:p>
            <a:endParaRPr lang="en-AU" sz="2400" dirty="0"/>
          </a:p>
        </p:txBody>
      </p:sp>
      <p:pic>
        <p:nvPicPr>
          <p:cNvPr id="8194" name="Picture 2" descr="Open Password Safe data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94" y="1638300"/>
            <a:ext cx="4118031" cy="24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6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Private and Public Key encryption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7057644" cy="3766185"/>
          </a:xfrm>
        </p:spPr>
        <p:txBody>
          <a:bodyPr/>
          <a:lstStyle/>
          <a:p>
            <a:r>
              <a:rPr lang="en-AU" dirty="0" smtClean="0"/>
              <a:t>Many kinds of security use private and public key encryption – emails, VPN, SSH, Instant messaging</a:t>
            </a:r>
          </a:p>
          <a:p>
            <a:r>
              <a:rPr lang="en-AU" dirty="0" smtClean="0"/>
              <a:t>Private and Public Keys are large random numbers =&gt;&gt;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Private key </a:t>
            </a:r>
            <a:r>
              <a:rPr lang="en-AU" dirty="0" smtClean="0"/>
              <a:t>– You keep very safe</a:t>
            </a:r>
          </a:p>
          <a:p>
            <a:r>
              <a:rPr lang="en-AU" dirty="0" smtClean="0">
                <a:solidFill>
                  <a:srgbClr val="0070C0"/>
                </a:solidFill>
              </a:rPr>
              <a:t>Public key </a:t>
            </a:r>
            <a:r>
              <a:rPr lang="en-AU" dirty="0" smtClean="0"/>
              <a:t>– you give to everyone</a:t>
            </a:r>
          </a:p>
          <a:p>
            <a:endParaRPr lang="en-AU" dirty="0" smtClean="0"/>
          </a:p>
          <a:p>
            <a:r>
              <a:rPr lang="en-AU" dirty="0" smtClean="0"/>
              <a:t>Bob has: </a:t>
            </a:r>
            <a:r>
              <a:rPr lang="en-AU" b="1" dirty="0"/>
              <a:t>Bob’s</a:t>
            </a:r>
            <a:r>
              <a:rPr lang="en-AU" dirty="0"/>
              <a:t> </a:t>
            </a:r>
            <a:r>
              <a:rPr lang="en-AU" dirty="0">
                <a:solidFill>
                  <a:srgbClr val="FF0000"/>
                </a:solidFill>
              </a:rPr>
              <a:t>Private </a:t>
            </a:r>
            <a:r>
              <a:rPr lang="en-AU" dirty="0" smtClean="0">
                <a:solidFill>
                  <a:srgbClr val="FF0000"/>
                </a:solidFill>
              </a:rPr>
              <a:t>key </a:t>
            </a:r>
            <a:r>
              <a:rPr lang="en-AU" dirty="0" smtClean="0"/>
              <a:t>and </a:t>
            </a:r>
            <a:r>
              <a:rPr lang="en-AU" b="1" dirty="0" smtClean="0"/>
              <a:t>Alice’s</a:t>
            </a:r>
            <a:r>
              <a:rPr lang="en-AU" dirty="0" smtClean="0"/>
              <a:t> </a:t>
            </a:r>
            <a:r>
              <a:rPr lang="en-AU" dirty="0" smtClean="0">
                <a:solidFill>
                  <a:srgbClr val="0070C0"/>
                </a:solidFill>
              </a:rPr>
              <a:t>Public </a:t>
            </a:r>
            <a:r>
              <a:rPr lang="en-AU" dirty="0">
                <a:solidFill>
                  <a:srgbClr val="0070C0"/>
                </a:solidFill>
              </a:rPr>
              <a:t>key </a:t>
            </a:r>
          </a:p>
          <a:p>
            <a:r>
              <a:rPr lang="en-AU" dirty="0" smtClean="0"/>
              <a:t>Alice has </a:t>
            </a:r>
            <a:r>
              <a:rPr lang="en-AU" b="1" dirty="0" smtClean="0"/>
              <a:t>Alice’s </a:t>
            </a:r>
            <a:r>
              <a:rPr lang="en-AU" dirty="0" smtClean="0">
                <a:solidFill>
                  <a:srgbClr val="FF0000"/>
                </a:solidFill>
              </a:rPr>
              <a:t>Private Key </a:t>
            </a:r>
            <a:r>
              <a:rPr lang="en-AU" dirty="0" smtClean="0"/>
              <a:t>and </a:t>
            </a:r>
            <a:r>
              <a:rPr lang="en-AU" b="1" dirty="0" smtClean="0"/>
              <a:t>Bob’s </a:t>
            </a:r>
            <a:r>
              <a:rPr lang="en-AU" dirty="0" smtClean="0">
                <a:solidFill>
                  <a:srgbClr val="0070C0"/>
                </a:solidFill>
              </a:rPr>
              <a:t>Public Key</a:t>
            </a:r>
          </a:p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8369300" y="1828145"/>
            <a:ext cx="367006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dirty="0" smtClean="0"/>
              <a:t>-----BEGIN RSA PRIVATE KEY-----</a:t>
            </a:r>
          </a:p>
          <a:p>
            <a:r>
              <a:rPr lang="en-AU" sz="900" dirty="0" smtClean="0"/>
              <a:t>MIIEpQIBAAKCAQEA3Tz2mr7SZiAMfQyuvBjM9Oi..Z1BjP5CE/Wm/Rr500P</a:t>
            </a:r>
          </a:p>
          <a:p>
            <a:r>
              <a:rPr lang="en-AU" sz="900" dirty="0" smtClean="0"/>
              <a:t>RK+Lh9x5eJPo5CAZ3/ANBE0sTK0ZsDGMak2m1g7..3VHqIxFTz0Ta1d+NAj</a:t>
            </a:r>
          </a:p>
          <a:p>
            <a:r>
              <a:rPr lang="en-AU" sz="900" dirty="0" smtClean="0"/>
              <a:t>wnLe4nOb7/eEJbDPkk05ShhBrJGBKKxb8n104o/..PdzbFMIyNjJzBM2o5y</a:t>
            </a:r>
          </a:p>
          <a:p>
            <a:r>
              <a:rPr lang="en-AU" sz="900" dirty="0" smtClean="0"/>
              <a:t>5A13wiLitEO7nco2WfyYkQzaxCw0AwzlkVHiIyC..71pSzkv6sv+4IDMbT/</a:t>
            </a:r>
          </a:p>
          <a:p>
            <a:r>
              <a:rPr lang="en-AU" sz="900" dirty="0" smtClean="0"/>
              <a:t>XpCo8L6wTarzrywnQsh+etLD6FtTjYbbrvZ8RQM..Hg2qxraAV++</a:t>
            </a:r>
            <a:r>
              <a:rPr lang="en-AU" sz="900" dirty="0" err="1" smtClean="0"/>
              <a:t>HNBYmNW</a:t>
            </a:r>
            <a:endParaRPr lang="en-AU" sz="900" dirty="0" smtClean="0"/>
          </a:p>
          <a:p>
            <a:r>
              <a:rPr lang="en-AU" sz="900" dirty="0" smtClean="0"/>
              <a:t>s0duEdjUbJK+ZarypXI9TtnS4o1Ckj7POfljiQI..IBAFyidxtqRQyv5KrD</a:t>
            </a:r>
          </a:p>
          <a:p>
            <a:r>
              <a:rPr lang="en-AU" sz="900" dirty="0" smtClean="0"/>
              <a:t>kbJ+q+rsJxQlaipn2M4lGuQJEfIxELFDyd3XpxP..Un/82NZNXlPmRIopXs</a:t>
            </a:r>
          </a:p>
          <a:p>
            <a:r>
              <a:rPr lang="en-AU" sz="900" dirty="0" smtClean="0"/>
              <a:t>2T91jiLZEUKQw+n73j26adTbteuEaPGSrTZxBLR..yssO0wWomUyILqVeti</a:t>
            </a:r>
          </a:p>
          <a:p>
            <a:r>
              <a:rPr lang="en-AU" sz="900" dirty="0" smtClean="0"/>
              <a:t>6AkL0NJAuKcucHGqWVgUIa4g1haE0ilcm6dWUDo..fd+PpzdCJf1s4NdUWK</a:t>
            </a:r>
          </a:p>
          <a:p>
            <a:r>
              <a:rPr lang="en-AU" sz="900" dirty="0" smtClean="0"/>
              <a:t>YV2GJcutGQb+jqT5DTUqAgST7N8M28rwjK6nVMI..BUpP0xpPnuYDyPOw6x</a:t>
            </a:r>
          </a:p>
          <a:p>
            <a:r>
              <a:rPr lang="en-AU" sz="900" dirty="0" smtClean="0"/>
              <a:t>4hBt8DZQYyduzIXBXRBKNiNdv8fum68/5klHxp6..4HRkMUL958UVeljUsT</a:t>
            </a:r>
          </a:p>
          <a:p>
            <a:r>
              <a:rPr lang="en-AU" sz="900" dirty="0" smtClean="0"/>
              <a:t>BFQlO9UCgYEA/VqzXVzlz8K36VSTMPEhB5zBATV..PRiXtYK1YpYV4/</a:t>
            </a:r>
            <a:r>
              <a:rPr lang="en-AU" sz="900" dirty="0" err="1" smtClean="0"/>
              <a:t>jSUj</a:t>
            </a:r>
            <a:endParaRPr lang="en-AU" sz="900" dirty="0" smtClean="0"/>
          </a:p>
          <a:p>
            <a:r>
              <a:rPr lang="en-AU" sz="900" dirty="0" smtClean="0"/>
              <a:t>vvT4hP8uoYNC+BlEMi98LtnxZIh0V4rqHDsScAq..VyeSLH0loKMZgpwFEm</a:t>
            </a:r>
          </a:p>
          <a:p>
            <a:r>
              <a:rPr lang="en-AU" sz="900" dirty="0" smtClean="0"/>
              <a:t>bEIDnEOD0nKrfT/9K9sPYgvB43wsLEtUujaYw3W..Liy0WKmB8CgYEA34xn</a:t>
            </a:r>
          </a:p>
          <a:p>
            <a:r>
              <a:rPr lang="en-AU" sz="900" dirty="0" smtClean="0"/>
              <a:t>1QlOOhHBn9Z8qYjoDYhvcj+a89tD9eMPhesfQFw..rsfGcXIonFmWdVygbe</a:t>
            </a:r>
          </a:p>
          <a:p>
            <a:r>
              <a:rPr lang="en-AU" sz="900" dirty="0" smtClean="0"/>
              <a:t>6Doihc+GIYIq/QP4jgMksE1ADvczJSke92ZfE2i..fitBpQERNJO0BlabfP</a:t>
            </a:r>
          </a:p>
          <a:p>
            <a:r>
              <a:rPr lang="en-AU" sz="900" dirty="0" smtClean="0"/>
              <a:t>ALs5NssKNmLkWS2U2BHCbv4DzDXwiQB37KPOL1c..kBHfF2/htIs20d1UVL</a:t>
            </a:r>
          </a:p>
          <a:p>
            <a:r>
              <a:rPr lang="en-AU" sz="900" dirty="0" smtClean="0"/>
              <a:t>+PK+aXKwguI6bxLGZ3of0UH+mGsSl0mkp7kYZCm..OTQtfeRqP8rDSC7DgA</a:t>
            </a:r>
          </a:p>
          <a:p>
            <a:r>
              <a:rPr lang="en-AU" sz="900" dirty="0" smtClean="0"/>
              <a:t>kHc5ajYqh04AzNFaxjRo+M3IGICUaOdKnXd0Fda..QwfoaX4QlRTgLqb7AN</a:t>
            </a:r>
          </a:p>
          <a:p>
            <a:r>
              <a:rPr lang="en-AU" sz="900" dirty="0" smtClean="0"/>
              <a:t>ZTzM9WbmnYoXrx17kZlT3lsCgYEAm757XI3WJVj..WoLj1+v48WyoxZpcai</a:t>
            </a:r>
          </a:p>
          <a:p>
            <a:r>
              <a:rPr lang="en-AU" sz="900" dirty="0" smtClean="0"/>
              <a:t>uv9bT4Cj+lXRS+gdKHK+SH7J3x2CRHVS+WH/SVC..DxuybvebDoT0TkKiCj</a:t>
            </a:r>
          </a:p>
          <a:p>
            <a:r>
              <a:rPr lang="en-AU" sz="900" dirty="0" smtClean="0"/>
              <a:t>BWQaGzCaJqZa+POHK0klvS+9ln0/6k539p95tfX..X4TCzbVG6+gJiX0ysz</a:t>
            </a:r>
          </a:p>
          <a:p>
            <a:r>
              <a:rPr lang="en-AU" sz="900" dirty="0" smtClean="0"/>
              <a:t>Yfehn5MCgYEAkMiKuWHCsVyCab3RUf6XA9gd3qY..fCTIGtS1tR5PgFIV+G</a:t>
            </a:r>
          </a:p>
          <a:p>
            <a:r>
              <a:rPr lang="en-AU" sz="900" dirty="0" err="1" smtClean="0"/>
              <a:t>engiVoWc</a:t>
            </a:r>
            <a:r>
              <a:rPr lang="en-AU" sz="900" dirty="0" smtClean="0"/>
              <a:t>/hkj8SBHZz1n1xLN7KDf8ySU06MDggB..hJ+gXJKy+gf3mF5Kmj</a:t>
            </a:r>
          </a:p>
          <a:p>
            <a:r>
              <a:rPr lang="en-AU" sz="900" dirty="0" smtClean="0"/>
              <a:t>DtkpjGHQzPF6vOe907y5NQLvVFGXUq/FIJZxB8k..fJdHEm2M4=</a:t>
            </a:r>
          </a:p>
          <a:p>
            <a:r>
              <a:rPr lang="en-AU" sz="900" dirty="0" smtClean="0"/>
              <a:t>-----END RSA PRIVATE KEY-----</a:t>
            </a:r>
            <a:endParaRPr lang="en-AU" sz="900" dirty="0"/>
          </a:p>
        </p:txBody>
      </p:sp>
    </p:spTree>
    <p:extLst>
      <p:ext uri="{BB962C8B-B14F-4D97-AF65-F5344CB8AC3E}">
        <p14:creationId xmlns:p14="http://schemas.microsoft.com/office/powerpoint/2010/main" val="6791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Public—Private Key secure email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757680"/>
            <a:ext cx="7375143" cy="4617720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Bob sends Alice an email encrypted with Alice’s </a:t>
            </a:r>
            <a:r>
              <a:rPr lang="en-AU" dirty="0">
                <a:solidFill>
                  <a:srgbClr val="0070C0"/>
                </a:solidFill>
              </a:rPr>
              <a:t>Public key </a:t>
            </a:r>
            <a:endParaRPr lang="en-AU" dirty="0" smtClean="0">
              <a:solidFill>
                <a:srgbClr val="0070C0"/>
              </a:solidFill>
            </a:endParaRPr>
          </a:p>
          <a:p>
            <a:r>
              <a:rPr lang="en-AU" dirty="0" smtClean="0"/>
              <a:t>Alice decrypts it with her </a:t>
            </a:r>
            <a:r>
              <a:rPr lang="en-AU" dirty="0" smtClean="0">
                <a:solidFill>
                  <a:srgbClr val="FF0000"/>
                </a:solidFill>
              </a:rPr>
              <a:t>private key  </a:t>
            </a:r>
            <a:r>
              <a:rPr lang="en-AU" dirty="0" smtClean="0"/>
              <a:t>and reads it.</a:t>
            </a:r>
          </a:p>
          <a:p>
            <a:r>
              <a:rPr lang="en-AU" dirty="0"/>
              <a:t>Alice sends </a:t>
            </a:r>
            <a:r>
              <a:rPr lang="en-AU" dirty="0" smtClean="0"/>
              <a:t>Bob a reply  encrypted </a:t>
            </a:r>
            <a:r>
              <a:rPr lang="en-AU" dirty="0"/>
              <a:t>with </a:t>
            </a:r>
            <a:r>
              <a:rPr lang="en-AU" dirty="0" smtClean="0"/>
              <a:t>Bob’s </a:t>
            </a:r>
            <a:r>
              <a:rPr lang="en-AU" dirty="0" smtClean="0">
                <a:solidFill>
                  <a:srgbClr val="0070C0"/>
                </a:solidFill>
              </a:rPr>
              <a:t>Public </a:t>
            </a:r>
            <a:r>
              <a:rPr lang="en-AU" dirty="0">
                <a:solidFill>
                  <a:srgbClr val="0070C0"/>
                </a:solidFill>
              </a:rPr>
              <a:t>key </a:t>
            </a:r>
          </a:p>
          <a:p>
            <a:r>
              <a:rPr lang="en-AU" dirty="0" smtClean="0"/>
              <a:t>Bob decrypts </a:t>
            </a:r>
            <a:r>
              <a:rPr lang="en-AU" dirty="0"/>
              <a:t>it with </a:t>
            </a:r>
            <a:r>
              <a:rPr lang="en-AU" dirty="0" smtClean="0"/>
              <a:t>his </a:t>
            </a:r>
            <a:r>
              <a:rPr lang="en-AU" dirty="0" smtClean="0">
                <a:solidFill>
                  <a:srgbClr val="FF0000"/>
                </a:solidFill>
              </a:rPr>
              <a:t>private </a:t>
            </a:r>
            <a:r>
              <a:rPr lang="en-AU" dirty="0">
                <a:solidFill>
                  <a:srgbClr val="FF0000"/>
                </a:solidFill>
              </a:rPr>
              <a:t>key  </a:t>
            </a:r>
            <a:r>
              <a:rPr lang="en-AU" dirty="0"/>
              <a:t>and reads </a:t>
            </a:r>
            <a:r>
              <a:rPr lang="en-AU" dirty="0" smtClean="0"/>
              <a:t>it.</a:t>
            </a:r>
          </a:p>
          <a:p>
            <a:endParaRPr lang="en-AU" dirty="0" smtClean="0"/>
          </a:p>
          <a:p>
            <a:r>
              <a:rPr lang="en-AU" dirty="0" smtClean="0"/>
              <a:t>General rule:</a:t>
            </a:r>
          </a:p>
          <a:p>
            <a:r>
              <a:rPr lang="en-AU" b="1" dirty="0" smtClean="0"/>
              <a:t>Encrypt</a:t>
            </a:r>
            <a:r>
              <a:rPr lang="en-AU" dirty="0" smtClean="0"/>
              <a:t> with </a:t>
            </a:r>
            <a:r>
              <a:rPr lang="en-AU" dirty="0" smtClean="0">
                <a:solidFill>
                  <a:srgbClr val="0070C0"/>
                </a:solidFill>
              </a:rPr>
              <a:t>PUBLIC KEY </a:t>
            </a:r>
          </a:p>
          <a:p>
            <a:r>
              <a:rPr lang="en-AU" b="1" dirty="0" smtClean="0"/>
              <a:t>Decrypt</a:t>
            </a:r>
            <a:r>
              <a:rPr lang="en-AU" dirty="0" smtClean="0"/>
              <a:t> with </a:t>
            </a:r>
            <a:r>
              <a:rPr lang="en-AU" dirty="0" smtClean="0">
                <a:solidFill>
                  <a:srgbClr val="FF0000"/>
                </a:solidFill>
              </a:rPr>
              <a:t>PRIVATE Key</a:t>
            </a:r>
          </a:p>
          <a:p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>
                <a:solidFill>
                  <a:schemeClr val="tx1"/>
                </a:solidFill>
              </a:rPr>
              <a:t>Can be managed automatically in email software</a:t>
            </a:r>
          </a:p>
          <a:p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upload.wikimedia.org/wikipedia/commons/thumb/f/f9/Public_key_encryption.svg/525px-Public_key_encryp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74" y="2595197"/>
            <a:ext cx="3241253" cy="345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7849" y="4001666"/>
            <a:ext cx="1123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Encrypted</a:t>
            </a:r>
          </a:p>
          <a:p>
            <a:r>
              <a:rPr lang="en-AU" dirty="0" smtClean="0"/>
              <a:t>email</a:t>
            </a:r>
            <a:endParaRPr lang="en-AU" dirty="0"/>
          </a:p>
        </p:txBody>
      </p:sp>
      <p:cxnSp>
        <p:nvCxnSpPr>
          <p:cNvPr id="6" name="Curved Connector 5"/>
          <p:cNvCxnSpPr/>
          <p:nvPr/>
        </p:nvCxnSpPr>
        <p:spPr>
          <a:xfrm flipV="1">
            <a:off x="8051800" y="4039715"/>
            <a:ext cx="1378332" cy="28511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7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public-private key </a:t>
            </a:r>
            <a:r>
              <a:rPr lang="en-AU" dirty="0" smtClean="0"/>
              <a:t>encryption uses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Instant messaging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/>
              <a:t>H</a:t>
            </a:r>
            <a:r>
              <a:rPr lang="en-AU" dirty="0" smtClean="0"/>
              <a:t>ttps in web browsers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SSH (basis of some VPNs)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Digital signing of documents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GPG support for email such as Outlook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Secure file transfer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52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Public--private key software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656" y="1828800"/>
            <a:ext cx="10753725" cy="4508500"/>
          </a:xfrm>
        </p:spPr>
        <p:txBody>
          <a:bodyPr/>
          <a:lstStyle/>
          <a:p>
            <a:r>
              <a:rPr lang="en-AU" dirty="0"/>
              <a:t>G</a:t>
            </a:r>
            <a:r>
              <a:rPr lang="en-AU" dirty="0" smtClean="0"/>
              <a:t>PG software is perhaps most common to manage public and private keys.</a:t>
            </a:r>
          </a:p>
          <a:p>
            <a:r>
              <a:rPr lang="en-AU" b="1" dirty="0" smtClean="0"/>
              <a:t>History: </a:t>
            </a:r>
            <a:r>
              <a:rPr lang="en-AU" dirty="0" smtClean="0"/>
              <a:t>PGP of Phil Zimmerman was the standard </a:t>
            </a:r>
            <a:r>
              <a:rPr lang="en-AU" dirty="0" smtClean="0"/>
              <a:t>public-private key encryption method. Commercially it is now available via Symantec</a:t>
            </a:r>
            <a:r>
              <a:rPr lang="en-AU" dirty="0" smtClean="0"/>
              <a:t>.  GPG was created as the open source free equivalent </a:t>
            </a:r>
            <a:r>
              <a:rPr lang="en-AU" dirty="0" smtClean="0"/>
              <a:t>of PGP and is fully compliant with the </a:t>
            </a:r>
            <a:r>
              <a:rPr lang="en-AU" dirty="0" err="1" smtClean="0"/>
              <a:t>OpenPGP</a:t>
            </a:r>
            <a:r>
              <a:rPr lang="en-AU" dirty="0" smtClean="0"/>
              <a:t> standard.</a:t>
            </a:r>
            <a:endParaRPr lang="en-AU" dirty="0"/>
          </a:p>
          <a:p>
            <a:r>
              <a:rPr lang="en-AU" dirty="0" smtClean="0"/>
              <a:t>GPG4Win – for Windows</a:t>
            </a:r>
            <a:br>
              <a:rPr lang="en-AU" dirty="0" smtClean="0"/>
            </a:br>
            <a:r>
              <a:rPr lang="en-AU" dirty="0" err="1" smtClean="0"/>
              <a:t>GPGSuite</a:t>
            </a:r>
            <a:r>
              <a:rPr lang="en-AU" dirty="0" smtClean="0"/>
              <a:t> – for Mac</a:t>
            </a:r>
            <a:br>
              <a:rPr lang="en-AU" dirty="0" smtClean="0"/>
            </a:br>
            <a:r>
              <a:rPr lang="en-AU" dirty="0" smtClean="0"/>
              <a:t>Gnu Privacy Assistant - for Linux</a:t>
            </a:r>
          </a:p>
          <a:p>
            <a:r>
              <a:rPr lang="en-AU" dirty="0">
                <a:hlinkClick r:id="rId2"/>
              </a:rPr>
              <a:t>https://www.gnupg.org</a:t>
            </a:r>
            <a:r>
              <a:rPr lang="en-AU" dirty="0" smtClean="0">
                <a:hlinkClick r:id="rId2"/>
              </a:rPr>
              <a:t>/</a:t>
            </a:r>
            <a:r>
              <a:rPr lang="en-AU" dirty="0" smtClean="0"/>
              <a:t> </a:t>
            </a:r>
          </a:p>
          <a:p>
            <a:endParaRPr lang="en-AU" dirty="0" smtClean="0"/>
          </a:p>
          <a:p>
            <a:r>
              <a:rPr lang="en-AU" dirty="0" smtClean="0"/>
              <a:t>See a</a:t>
            </a:r>
            <a:r>
              <a:rPr lang="en-AU" dirty="0" smtClean="0"/>
              <a:t>lso </a:t>
            </a:r>
            <a:r>
              <a:rPr lang="en-AU" dirty="0" smtClean="0"/>
              <a:t>Putty and </a:t>
            </a:r>
            <a:r>
              <a:rPr lang="en-AU" dirty="0" err="1" smtClean="0"/>
              <a:t>PuttyGen</a:t>
            </a:r>
            <a:endParaRPr lang="en-AU" dirty="0" smtClean="0"/>
          </a:p>
          <a:p>
            <a:r>
              <a:rPr lang="en-AU" dirty="0" smtClean="0"/>
              <a:t>And for Mac and Linux use terminal and </a:t>
            </a:r>
            <a:r>
              <a:rPr lang="en-AU" dirty="0" err="1" smtClean="0"/>
              <a:t>ssh-keygen</a:t>
            </a:r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2050" name="Picture 2" descr="https://www.gnupg.org/share/logo-gnupg-light-purple-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75" y="3351213"/>
            <a:ext cx="2604399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224" y="5072593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Drive encryption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Hard drives that are not fully encrypted can be removed and files accessed</a:t>
            </a:r>
          </a:p>
          <a:p>
            <a:r>
              <a:rPr lang="en-AU" dirty="0" smtClean="0"/>
              <a:t>Full-drive encryption </a:t>
            </a:r>
            <a:r>
              <a:rPr lang="en-AU" i="1" dirty="0"/>
              <a:t>secures data and messages at </a:t>
            </a:r>
            <a:r>
              <a:rPr lang="en-AU" i="1" dirty="0" smtClean="0"/>
              <a:t>rest </a:t>
            </a:r>
            <a:r>
              <a:rPr lang="en-AU" dirty="0" smtClean="0"/>
              <a:t>(examples include: </a:t>
            </a:r>
            <a:r>
              <a:rPr lang="en-AU" dirty="0" err="1" smtClean="0"/>
              <a:t>Bitlocker</a:t>
            </a:r>
            <a:r>
              <a:rPr lang="en-AU" dirty="0" smtClean="0"/>
              <a:t> </a:t>
            </a:r>
            <a:r>
              <a:rPr lang="en-AU" dirty="0" smtClean="0"/>
              <a:t>(Win), </a:t>
            </a:r>
            <a:r>
              <a:rPr lang="en-AU" dirty="0" err="1" smtClean="0"/>
              <a:t>Filevault</a:t>
            </a:r>
            <a:r>
              <a:rPr lang="en-AU" dirty="0" smtClean="0"/>
              <a:t> (OSX), </a:t>
            </a:r>
            <a:r>
              <a:rPr lang="en-AU" dirty="0" err="1" smtClean="0"/>
              <a:t>cryptsetup</a:t>
            </a:r>
            <a:r>
              <a:rPr lang="en-AU" dirty="0" smtClean="0"/>
              <a:t> (Linux) </a:t>
            </a:r>
          </a:p>
          <a:p>
            <a:r>
              <a:rPr lang="en-AU" dirty="0" smtClean="0"/>
              <a:t>USBs and memory cards can be encrypted via </a:t>
            </a:r>
            <a:r>
              <a:rPr lang="en-AU" i="1" dirty="0" smtClean="0"/>
              <a:t>software</a:t>
            </a:r>
            <a:r>
              <a:rPr lang="en-AU" dirty="0" smtClean="0"/>
              <a:t> or </a:t>
            </a:r>
            <a:r>
              <a:rPr lang="en-AU" i="1" dirty="0" smtClean="0"/>
              <a:t>hardware</a:t>
            </a:r>
            <a:r>
              <a:rPr lang="en-AU" dirty="0" smtClean="0"/>
              <a:t>. </a:t>
            </a:r>
            <a:r>
              <a:rPr lang="en-AU" i="1" dirty="0" smtClean="0"/>
              <a:t>Hardware encrypted </a:t>
            </a:r>
            <a:r>
              <a:rPr lang="en-AU" dirty="0" smtClean="0"/>
              <a:t>USBs are more secure,  more expensive and slower (</a:t>
            </a:r>
            <a:r>
              <a:rPr lang="en-AU" dirty="0" err="1" smtClean="0"/>
              <a:t>Ironkey</a:t>
            </a:r>
            <a:r>
              <a:rPr lang="en-AU" dirty="0" smtClean="0"/>
              <a:t>, Kingston, </a:t>
            </a:r>
            <a:r>
              <a:rPr lang="en-AU" dirty="0" err="1" smtClean="0"/>
              <a:t>Sandisk</a:t>
            </a:r>
            <a:r>
              <a:rPr lang="en-AU" dirty="0" smtClean="0"/>
              <a:t>, </a:t>
            </a:r>
            <a:r>
              <a:rPr lang="en-AU" dirty="0" err="1" smtClean="0"/>
              <a:t>Kanguru</a:t>
            </a:r>
            <a:r>
              <a:rPr lang="en-AU" dirty="0" smtClean="0"/>
              <a:t>)</a:t>
            </a:r>
          </a:p>
          <a:p>
            <a:r>
              <a:rPr lang="en-AU" dirty="0" err="1" smtClean="0"/>
              <a:t>TrueCrypt</a:t>
            </a:r>
            <a:r>
              <a:rPr lang="en-AU" dirty="0" smtClean="0"/>
              <a:t> (use only 7.1a) can create hidden volumes for situations where personal security and data are both important.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62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9" y="1366157"/>
            <a:ext cx="7309269" cy="4470400"/>
          </a:xfrm>
        </p:spPr>
      </p:pic>
      <p:sp>
        <p:nvSpPr>
          <p:cNvPr id="2" name="TextBox 1"/>
          <p:cNvSpPr txBox="1"/>
          <p:nvPr/>
        </p:nvSpPr>
        <p:spPr>
          <a:xfrm>
            <a:off x="8507187" y="1714500"/>
            <a:ext cx="31514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For engineers working in personally highly</a:t>
            </a:r>
          </a:p>
          <a:p>
            <a:r>
              <a:rPr lang="en-AU" sz="2400" dirty="0" smtClean="0"/>
              <a:t>dangerous situations, expert advice should be sought on information securing.</a:t>
            </a:r>
          </a:p>
          <a:p>
            <a:r>
              <a:rPr lang="en-AU" sz="2400" dirty="0" smtClean="0"/>
              <a:t>It may be better to have passwords held by a different person or secure information managed in a different manner.</a:t>
            </a: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825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Secure instant messaging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011680"/>
            <a:ext cx="7112073" cy="4376420"/>
          </a:xfrm>
        </p:spPr>
        <p:txBody>
          <a:bodyPr>
            <a:normAutofit lnSpcReduction="10000"/>
          </a:bodyPr>
          <a:lstStyle/>
          <a:p>
            <a:r>
              <a:rPr lang="en-AU" b="1" i="1" dirty="0" smtClean="0"/>
              <a:t>Secure instant messaging </a:t>
            </a:r>
            <a:r>
              <a:rPr lang="en-AU" dirty="0" smtClean="0"/>
              <a:t>is an effective communication tool.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Provides ‘stealth’ online presence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Messages are encrypted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Does not log or store ANY information about messages or contents or sessions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Does not rely on 3</a:t>
            </a:r>
            <a:r>
              <a:rPr lang="en-AU" baseline="30000" dirty="0" smtClean="0"/>
              <a:t>rd</a:t>
            </a:r>
            <a:r>
              <a:rPr lang="en-AU" dirty="0" smtClean="0"/>
              <a:t> party servers</a:t>
            </a:r>
          </a:p>
          <a:p>
            <a:r>
              <a:rPr lang="en-AU" dirty="0" smtClean="0"/>
              <a:t>For Windows -  </a:t>
            </a:r>
            <a:r>
              <a:rPr lang="en-AU" b="1" dirty="0"/>
              <a:t>Pidgin</a:t>
            </a:r>
            <a:r>
              <a:rPr lang="en-AU" dirty="0"/>
              <a:t> (</a:t>
            </a:r>
            <a:r>
              <a:rPr lang="en-AU" dirty="0">
                <a:hlinkClick r:id="rId2"/>
              </a:rPr>
              <a:t>https://pidgin.im</a:t>
            </a:r>
            <a:r>
              <a:rPr lang="en-AU" dirty="0" smtClean="0">
                <a:hlinkClick r:id="rId2"/>
              </a:rPr>
              <a:t>/</a:t>
            </a:r>
            <a:r>
              <a:rPr lang="en-AU" dirty="0" smtClean="0"/>
              <a:t>), </a:t>
            </a:r>
            <a:r>
              <a:rPr lang="en-AU" b="1" dirty="0" err="1" smtClean="0"/>
              <a:t>TorChat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For Mac – </a:t>
            </a:r>
            <a:r>
              <a:rPr lang="en-AU" b="1" dirty="0" err="1" smtClean="0"/>
              <a:t>OfficeChat</a:t>
            </a:r>
            <a:r>
              <a:rPr lang="en-AU" dirty="0" smtClean="0"/>
              <a:t>, </a:t>
            </a:r>
            <a:r>
              <a:rPr lang="en-AU" b="1" dirty="0" smtClean="0"/>
              <a:t>OTR</a:t>
            </a:r>
            <a:r>
              <a:rPr lang="en-AU" dirty="0" smtClean="0"/>
              <a:t> and </a:t>
            </a:r>
            <a:r>
              <a:rPr lang="en-AU" b="1" dirty="0" smtClean="0"/>
              <a:t>Pidgin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For Linux – </a:t>
            </a:r>
            <a:r>
              <a:rPr lang="en-AU" b="1" dirty="0" smtClean="0"/>
              <a:t>Pidgin</a:t>
            </a:r>
            <a:r>
              <a:rPr lang="en-AU" dirty="0" smtClean="0"/>
              <a:t>, </a:t>
            </a:r>
            <a:r>
              <a:rPr lang="en-AU" b="1" dirty="0" smtClean="0"/>
              <a:t>OTR</a:t>
            </a:r>
          </a:p>
          <a:p>
            <a:r>
              <a:rPr lang="en-AU" dirty="0" smtClean="0"/>
              <a:t>Skype texts are also encrypted</a:t>
            </a:r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80" y="2011680"/>
            <a:ext cx="4274320" cy="437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00667"/>
          </a:xfrm>
        </p:spPr>
        <p:txBody>
          <a:bodyPr/>
          <a:lstStyle/>
          <a:p>
            <a:r>
              <a:rPr lang="en-AU" dirty="0" smtClean="0"/>
              <a:t>Confidential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4" y="1818814"/>
            <a:ext cx="10753725" cy="1473199"/>
          </a:xfrm>
        </p:spPr>
        <p:txBody>
          <a:bodyPr>
            <a:normAutofit/>
          </a:bodyPr>
          <a:lstStyle/>
          <a:p>
            <a:r>
              <a:rPr lang="en-AU" b="1" i="1" dirty="0" smtClean="0">
                <a:solidFill>
                  <a:schemeClr val="tx1"/>
                </a:solidFill>
              </a:rPr>
              <a:t>Confidential </a:t>
            </a:r>
            <a:r>
              <a:rPr lang="en-AU" i="1" dirty="0" smtClean="0">
                <a:solidFill>
                  <a:schemeClr val="tx1"/>
                </a:solidFill>
              </a:rPr>
              <a:t>means</a:t>
            </a:r>
            <a:r>
              <a:rPr lang="en-AU" b="1" i="1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AU" b="1" i="1" dirty="0" smtClean="0">
                <a:solidFill>
                  <a:srgbClr val="0070C0"/>
                </a:solidFill>
              </a:rPr>
              <a:t>Intended </a:t>
            </a:r>
            <a:r>
              <a:rPr lang="en-AU" b="1" i="1" dirty="0">
                <a:solidFill>
                  <a:srgbClr val="0070C0"/>
                </a:solidFill>
              </a:rPr>
              <a:t>to be kept </a:t>
            </a:r>
            <a:r>
              <a:rPr lang="en-AU" b="1" i="1" dirty="0" smtClean="0">
                <a:solidFill>
                  <a:srgbClr val="0070C0"/>
                </a:solidFill>
              </a:rPr>
              <a:t>secret</a:t>
            </a:r>
            <a:endParaRPr lang="en-AU" b="1" i="1" dirty="0">
              <a:solidFill>
                <a:srgbClr val="0070C0"/>
              </a:solidFill>
            </a:endParaRPr>
          </a:p>
          <a:p>
            <a:r>
              <a:rPr lang="en-AU" b="1" i="1" dirty="0" smtClean="0">
                <a:solidFill>
                  <a:srgbClr val="0070C0"/>
                </a:solidFill>
              </a:rPr>
              <a:t>Entrusted </a:t>
            </a:r>
            <a:r>
              <a:rPr lang="en-AU" b="1" i="1" dirty="0">
                <a:solidFill>
                  <a:srgbClr val="0070C0"/>
                </a:solidFill>
              </a:rPr>
              <a:t>with private or restricted </a:t>
            </a:r>
            <a:r>
              <a:rPr lang="en-AU" b="1" i="1" dirty="0" smtClean="0">
                <a:solidFill>
                  <a:srgbClr val="0070C0"/>
                </a:solidFill>
              </a:rPr>
              <a:t>information</a:t>
            </a:r>
            <a:endParaRPr lang="en-A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85029" y="4183965"/>
            <a:ext cx="8256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1" dirty="0"/>
              <a:t>Confidentiality</a:t>
            </a:r>
            <a:r>
              <a:rPr lang="en-AU" sz="2800" dirty="0"/>
              <a:t> </a:t>
            </a:r>
            <a:r>
              <a:rPr lang="en-AU" sz="2800" i="1" dirty="0"/>
              <a:t>is an arrangement to prevent sensitive </a:t>
            </a:r>
            <a:endParaRPr lang="en-AU" sz="2800" i="1" dirty="0" smtClean="0"/>
          </a:p>
          <a:p>
            <a:r>
              <a:rPr lang="en-AU" sz="2800" i="1" dirty="0" smtClean="0"/>
              <a:t>information </a:t>
            </a:r>
            <a:r>
              <a:rPr lang="en-AU" sz="2800" i="1" dirty="0"/>
              <a:t>from reaching the wrong people while ensuring </a:t>
            </a:r>
            <a:r>
              <a:rPr lang="en-AU" sz="2800" i="1" dirty="0" smtClean="0"/>
              <a:t>the </a:t>
            </a:r>
            <a:r>
              <a:rPr lang="en-AU" sz="2800" i="1" dirty="0"/>
              <a:t>right people can access </a:t>
            </a:r>
            <a:r>
              <a:rPr lang="en-AU" sz="2800" i="1" dirty="0" smtClean="0"/>
              <a:t>it.</a:t>
            </a:r>
            <a:endParaRPr lang="en-AU" sz="2800" i="1" dirty="0"/>
          </a:p>
          <a:p>
            <a:endParaRPr lang="en-AU" sz="2400" dirty="0" smtClean="0"/>
          </a:p>
        </p:txBody>
      </p:sp>
      <p:pic>
        <p:nvPicPr>
          <p:cNvPr id="2055" name="Picture 7" descr="http://www.sqlservercentral.com/blogs/blogs/brian_kelley/Security/CIA_tria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3837959"/>
            <a:ext cx="2843867" cy="24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8267" y="4746014"/>
            <a:ext cx="641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smtClean="0"/>
              <a:t>AIC</a:t>
            </a:r>
          </a:p>
          <a:p>
            <a:pPr algn="ctr"/>
            <a:r>
              <a:rPr lang="en-AU" b="1" dirty="0" smtClean="0"/>
              <a:t>Triad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485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File encryption software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2011680"/>
            <a:ext cx="6613143" cy="4185920"/>
          </a:xfrm>
        </p:spPr>
        <p:txBody>
          <a:bodyPr/>
          <a:lstStyle/>
          <a:p>
            <a:r>
              <a:rPr lang="en-AU" dirty="0" smtClean="0"/>
              <a:t>File encryption, especially ‘on-the-fly’ encryption, can protect files and folders  at rest and in </a:t>
            </a:r>
            <a:r>
              <a:rPr lang="en-AU" dirty="0" smtClean="0"/>
              <a:t>motion.</a:t>
            </a:r>
          </a:p>
          <a:p>
            <a:r>
              <a:rPr lang="en-AU" dirty="0" smtClean="0"/>
              <a:t>Examples include:</a:t>
            </a:r>
            <a:endParaRPr lang="en-AU" dirty="0" smtClean="0"/>
          </a:p>
          <a:p>
            <a:r>
              <a:rPr lang="en-AU" b="1" i="1" dirty="0" smtClean="0"/>
              <a:t>Windows: </a:t>
            </a:r>
            <a:r>
              <a:rPr lang="en-AU" dirty="0" err="1" smtClean="0"/>
              <a:t>Bitlocker</a:t>
            </a:r>
            <a:r>
              <a:rPr lang="en-AU" dirty="0" smtClean="0"/>
              <a:t>, </a:t>
            </a:r>
            <a:r>
              <a:rPr lang="en-AU" dirty="0" err="1" smtClean="0"/>
              <a:t>Truecrypt</a:t>
            </a:r>
            <a:r>
              <a:rPr lang="en-AU" dirty="0" smtClean="0"/>
              <a:t> 7.1a, </a:t>
            </a:r>
            <a:r>
              <a:rPr lang="en-AU" dirty="0" err="1" smtClean="0"/>
              <a:t>Veracrypt</a:t>
            </a:r>
            <a:r>
              <a:rPr lang="en-AU" dirty="0" smtClean="0"/>
              <a:t>, </a:t>
            </a:r>
            <a:r>
              <a:rPr lang="en-AU" dirty="0" err="1" smtClean="0"/>
              <a:t>GnuPG</a:t>
            </a:r>
            <a:r>
              <a:rPr lang="en-AU" dirty="0" smtClean="0"/>
              <a:t>, 7-Zip</a:t>
            </a:r>
          </a:p>
          <a:p>
            <a:r>
              <a:rPr lang="en-AU" b="1" i="1" dirty="0" smtClean="0"/>
              <a:t>Mac: </a:t>
            </a:r>
            <a:r>
              <a:rPr lang="en-AU" dirty="0" err="1" smtClean="0"/>
              <a:t>FileVault</a:t>
            </a:r>
            <a:r>
              <a:rPr lang="en-AU" dirty="0" smtClean="0"/>
              <a:t>, Disk Utility, </a:t>
            </a:r>
            <a:r>
              <a:rPr lang="en-AU" dirty="0" err="1" smtClean="0"/>
              <a:t>AESCrypt</a:t>
            </a:r>
            <a:r>
              <a:rPr lang="en-AU" dirty="0" smtClean="0"/>
              <a:t>, </a:t>
            </a:r>
            <a:r>
              <a:rPr lang="en-AU" dirty="0" err="1"/>
              <a:t>Veracrypt</a:t>
            </a:r>
            <a:endParaRPr lang="en-AU" dirty="0" smtClean="0"/>
          </a:p>
          <a:p>
            <a:r>
              <a:rPr lang="en-AU" b="1" i="1" dirty="0" smtClean="0"/>
              <a:t>Linux: </a:t>
            </a:r>
            <a:r>
              <a:rPr lang="en-AU" dirty="0" err="1" smtClean="0"/>
              <a:t>GnuPG</a:t>
            </a:r>
            <a:r>
              <a:rPr lang="en-AU" dirty="0" smtClean="0"/>
              <a:t>, </a:t>
            </a:r>
            <a:r>
              <a:rPr lang="en-AU" dirty="0" err="1" smtClean="0"/>
              <a:t>gensfsm</a:t>
            </a:r>
            <a:r>
              <a:rPr lang="en-AU" dirty="0" smtClean="0"/>
              <a:t>, </a:t>
            </a:r>
            <a:r>
              <a:rPr lang="en-AU" dirty="0" err="1" smtClean="0"/>
              <a:t>openSSL</a:t>
            </a:r>
            <a:r>
              <a:rPr lang="en-AU" dirty="0" smtClean="0"/>
              <a:t>, </a:t>
            </a:r>
            <a:r>
              <a:rPr lang="en-AU" dirty="0" err="1" smtClean="0"/>
              <a:t>AESCrypt</a:t>
            </a:r>
            <a:r>
              <a:rPr lang="en-AU" dirty="0" smtClean="0"/>
              <a:t>, </a:t>
            </a:r>
            <a:r>
              <a:rPr lang="en-AU" dirty="0" err="1" smtClean="0"/>
              <a:t>Veracrypt</a:t>
            </a:r>
            <a:endParaRPr lang="en-AU" dirty="0" smtClean="0"/>
          </a:p>
          <a:p>
            <a:r>
              <a:rPr lang="en-AU" dirty="0" smtClean="0"/>
              <a:t>File encryption </a:t>
            </a:r>
            <a:r>
              <a:rPr lang="en-AU" dirty="0"/>
              <a:t>d</a:t>
            </a:r>
            <a:r>
              <a:rPr lang="en-AU" dirty="0" smtClean="0"/>
              <a:t>epend on strong passwords (usually necessary to use a password manager)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79" y="1722332"/>
            <a:ext cx="4397516" cy="315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774699"/>
            <a:ext cx="10772775" cy="874487"/>
          </a:xfrm>
        </p:spPr>
        <p:txBody>
          <a:bodyPr/>
          <a:lstStyle/>
          <a:p>
            <a:r>
              <a:rPr lang="en-AU" dirty="0" smtClean="0"/>
              <a:t>TAILS – amnesic incognito secure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587" y="1649187"/>
            <a:ext cx="11005456" cy="4809006"/>
          </a:xfrm>
        </p:spPr>
        <p:txBody>
          <a:bodyPr>
            <a:normAutofit/>
          </a:bodyPr>
          <a:lstStyle/>
          <a:p>
            <a:r>
              <a:rPr lang="en-AU" b="1" dirty="0" smtClean="0"/>
              <a:t>Tails</a:t>
            </a:r>
            <a:r>
              <a:rPr lang="en-AU" dirty="0" smtClean="0"/>
              <a:t> </a:t>
            </a:r>
            <a:r>
              <a:rPr lang="en-AU" dirty="0"/>
              <a:t>is a live operating </a:t>
            </a:r>
            <a:r>
              <a:rPr lang="en-AU" dirty="0" smtClean="0"/>
              <a:t>system that runs on </a:t>
            </a:r>
            <a:r>
              <a:rPr lang="en-AU" dirty="0" smtClean="0"/>
              <a:t>most laptops </a:t>
            </a:r>
            <a:r>
              <a:rPr lang="en-AU" dirty="0" smtClean="0"/>
              <a:t>from </a:t>
            </a:r>
            <a:r>
              <a:rPr lang="en-AU" dirty="0"/>
              <a:t>a DVD, </a:t>
            </a:r>
            <a:r>
              <a:rPr lang="en-AU" dirty="0" smtClean="0"/>
              <a:t>USB, </a:t>
            </a:r>
            <a:r>
              <a:rPr lang="en-AU" dirty="0"/>
              <a:t>or SD card. </a:t>
            </a:r>
            <a:endParaRPr lang="en-AU" dirty="0" smtClean="0"/>
          </a:p>
          <a:p>
            <a:r>
              <a:rPr lang="en-AU" b="1" i="1" dirty="0" smtClean="0"/>
              <a:t>Tails c</a:t>
            </a:r>
            <a:r>
              <a:rPr lang="en-AU" b="1" i="1" dirty="0" smtClean="0"/>
              <a:t>ontains </a:t>
            </a:r>
            <a:r>
              <a:rPr lang="en-AU" b="1" i="1" dirty="0" smtClean="0"/>
              <a:t>state-of-the-art cryptographic </a:t>
            </a:r>
            <a:r>
              <a:rPr lang="en-AU" b="1" i="1" dirty="0"/>
              <a:t>tools to encrypt your files, emails and instant messaging and anonymise web browsing</a:t>
            </a:r>
            <a:r>
              <a:rPr lang="en-AU" dirty="0"/>
              <a:t>.</a:t>
            </a:r>
          </a:p>
          <a:p>
            <a:r>
              <a:rPr lang="en-AU" dirty="0" smtClean="0"/>
              <a:t>Tails aims preserve privacy </a:t>
            </a:r>
            <a:r>
              <a:rPr lang="en-AU" dirty="0"/>
              <a:t>and anonymity, add </a:t>
            </a:r>
            <a:r>
              <a:rPr lang="en-AU" dirty="0" smtClean="0"/>
              <a:t>confidentiality protection, enable you to</a:t>
            </a:r>
            <a:r>
              <a:rPr lang="en-AU" dirty="0"/>
              <a:t> </a:t>
            </a:r>
            <a:r>
              <a:rPr lang="en-AU" dirty="0" smtClean="0"/>
              <a:t>use </a:t>
            </a:r>
            <a:r>
              <a:rPr lang="en-AU" dirty="0"/>
              <a:t>the Internet </a:t>
            </a:r>
            <a:r>
              <a:rPr lang="en-AU" dirty="0" smtClean="0"/>
              <a:t>anonymously, and in some regimes, to circumvent censorship.</a:t>
            </a:r>
            <a:endParaRPr lang="en-AU" dirty="0"/>
          </a:p>
          <a:p>
            <a:r>
              <a:rPr lang="en-AU" dirty="0" smtClean="0"/>
              <a:t>All </a:t>
            </a:r>
            <a:r>
              <a:rPr lang="en-AU" dirty="0"/>
              <a:t>connections to the Internet </a:t>
            </a:r>
            <a:r>
              <a:rPr lang="en-AU" dirty="0" smtClean="0"/>
              <a:t>go </a:t>
            </a:r>
            <a:r>
              <a:rPr lang="en-AU" dirty="0"/>
              <a:t>through the Tor network;</a:t>
            </a:r>
          </a:p>
          <a:p>
            <a:r>
              <a:rPr lang="en-AU" dirty="0" smtClean="0"/>
              <a:t>No trace left on computer being </a:t>
            </a:r>
            <a:r>
              <a:rPr lang="en-AU" dirty="0" smtClean="0"/>
              <a:t>used.</a:t>
            </a:r>
          </a:p>
          <a:p>
            <a:r>
              <a:rPr lang="en-AU" dirty="0" smtClean="0"/>
              <a:t>Tails can provide additional security for engineers in field.</a:t>
            </a:r>
          </a:p>
          <a:p>
            <a:r>
              <a:rPr lang="en-AU" dirty="0" smtClean="0"/>
              <a:t>In most cases,  however, VPN, secure email and file transfer, and good password management are preferred solutions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028" y="5937007"/>
            <a:ext cx="2247898" cy="5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Using </a:t>
            </a:r>
            <a:r>
              <a:rPr lang="en-AU" dirty="0" smtClean="0"/>
              <a:t>Tails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2011680"/>
            <a:ext cx="11150599" cy="3766185"/>
          </a:xfrm>
        </p:spPr>
        <p:txBody>
          <a:bodyPr/>
          <a:lstStyle/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Install Tails on a USB, CDROM or memory card (See</a:t>
            </a:r>
            <a:r>
              <a:rPr lang="en-AU" dirty="0"/>
              <a:t>, </a:t>
            </a:r>
            <a:r>
              <a:rPr lang="en-AU" dirty="0">
                <a:hlinkClick r:id="rId2"/>
              </a:rPr>
              <a:t>https://tails.boum.org/</a:t>
            </a:r>
            <a:r>
              <a:rPr lang="en-AU" dirty="0"/>
              <a:t> </a:t>
            </a:r>
            <a:r>
              <a:rPr lang="en-AU" dirty="0" smtClean="0"/>
              <a:t>)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Insert into a computer and boot from it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Use Tails  for work </a:t>
            </a:r>
            <a:endParaRPr lang="en-AU" dirty="0" smtClean="0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Shut </a:t>
            </a:r>
            <a:r>
              <a:rPr lang="en-AU" dirty="0" smtClean="0"/>
              <a:t>down and computer memory is erased and no confidential file details are left</a:t>
            </a:r>
          </a:p>
          <a:p>
            <a:pPr marL="0" indent="0">
              <a:buClr>
                <a:srgbClr val="FF0000"/>
              </a:buClr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Some care is needed! (</a:t>
            </a:r>
            <a:r>
              <a:rPr lang="en-AU" dirty="0"/>
              <a:t>see, </a:t>
            </a:r>
            <a:r>
              <a:rPr lang="en-AU" dirty="0">
                <a:hlinkClick r:id="rId3"/>
              </a:rPr>
              <a:t>https://</a:t>
            </a:r>
            <a:r>
              <a:rPr lang="en-AU" dirty="0" smtClean="0">
                <a:hlinkClick r:id="rId3"/>
              </a:rPr>
              <a:t>tails.boum.org/doc/about/warning/index.en.html</a:t>
            </a:r>
            <a:r>
              <a:rPr lang="en-AU" dirty="0" smtClean="0"/>
              <a:t> 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632" y="5455436"/>
            <a:ext cx="2781299" cy="6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Take a computer and shut down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0" r="3212"/>
          <a:stretch/>
        </p:blipFill>
        <p:spPr>
          <a:xfrm rot="10800000">
            <a:off x="1061356" y="1831746"/>
            <a:ext cx="5747658" cy="3767137"/>
          </a:xfrm>
        </p:spPr>
      </p:pic>
      <p:sp>
        <p:nvSpPr>
          <p:cNvPr id="7" name="TextBox 6"/>
          <p:cNvSpPr txBox="1"/>
          <p:nvPr/>
        </p:nvSpPr>
        <p:spPr>
          <a:xfrm>
            <a:off x="7331528" y="2432958"/>
            <a:ext cx="39640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Standard Lenovo X230 </a:t>
            </a:r>
          </a:p>
          <a:p>
            <a:r>
              <a:rPr lang="en-AU" sz="3200" dirty="0" smtClean="0"/>
              <a:t>with Win 8.1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1427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Insert Tails USB and boot from it</a:t>
            </a:r>
            <a:endParaRPr lang="en-AU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86309" y="1990897"/>
            <a:ext cx="2825224" cy="519249"/>
          </a:xfrm>
        </p:spPr>
        <p:txBody>
          <a:bodyPr/>
          <a:lstStyle/>
          <a:p>
            <a:r>
              <a:rPr lang="en-AU" dirty="0" smtClean="0"/>
              <a:t>Choose boot device</a:t>
            </a:r>
            <a:endParaRPr lang="en-AU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t="26740" r="27717" b="38061"/>
          <a:stretch/>
        </p:blipFill>
        <p:spPr>
          <a:xfrm rot="16200000">
            <a:off x="7828153" y="2957388"/>
            <a:ext cx="2686467" cy="4365510"/>
          </a:xfrm>
          <a:prstGeom prst="rect">
            <a:avLst/>
          </a:prstGeo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5" t="25061" r="32476" b="38166"/>
          <a:stretch/>
        </p:blipFill>
        <p:spPr>
          <a:xfrm>
            <a:off x="676656" y="2011680"/>
            <a:ext cx="4760759" cy="2203795"/>
          </a:xfrm>
          <a:prstGeom prst="rect">
            <a:avLst/>
          </a:prstGeom>
        </p:spPr>
      </p:pic>
      <p:cxnSp>
        <p:nvCxnSpPr>
          <p:cNvPr id="16" name="Curved Connector 15"/>
          <p:cNvCxnSpPr/>
          <p:nvPr/>
        </p:nvCxnSpPr>
        <p:spPr>
          <a:xfrm rot="10800000" flipV="1">
            <a:off x="5437417" y="2300863"/>
            <a:ext cx="1551213" cy="114363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6463354" y="3332322"/>
            <a:ext cx="2267029" cy="20410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7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21053"/>
          </a:xfrm>
        </p:spPr>
        <p:txBody>
          <a:bodyPr/>
          <a:lstStyle/>
          <a:p>
            <a:r>
              <a:rPr lang="en-AU" dirty="0" smtClean="0"/>
              <a:t>Tails on Lenovo </a:t>
            </a:r>
            <a:endParaRPr lang="en-AU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001000" y="1616936"/>
            <a:ext cx="3429381" cy="4160929"/>
          </a:xfrm>
        </p:spPr>
        <p:txBody>
          <a:bodyPr/>
          <a:lstStyle/>
          <a:p>
            <a:r>
              <a:rPr lang="en-AU" dirty="0" smtClean="0"/>
              <a:t>Shows general list of Tails software</a:t>
            </a:r>
            <a:endParaRPr lang="en-AU" dirty="0"/>
          </a:p>
        </p:txBody>
      </p:sp>
      <p:pic>
        <p:nvPicPr>
          <p:cNvPr id="12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4311" r="19175" b="707"/>
          <a:stretch/>
        </p:blipFill>
        <p:spPr>
          <a:xfrm rot="10800000">
            <a:off x="1159328" y="1649185"/>
            <a:ext cx="5747655" cy="4327072"/>
          </a:xfrm>
          <a:prstGeom prst="rect">
            <a:avLst/>
          </a:prstGeom>
          <a:effectLst>
            <a:glow rad="1651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632" y="5455436"/>
            <a:ext cx="2781299" cy="6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Tails secure internet software</a:t>
            </a:r>
            <a:endParaRPr lang="en-AU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12380" b="15888"/>
          <a:stretch/>
        </p:blipFill>
        <p:spPr>
          <a:xfrm rot="16200000">
            <a:off x="1411882" y="1061243"/>
            <a:ext cx="4465585" cy="59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70038"/>
          </a:xfrm>
        </p:spPr>
        <p:txBody>
          <a:bodyPr/>
          <a:lstStyle/>
          <a:p>
            <a:r>
              <a:rPr lang="en-AU" dirty="0" smtClean="0"/>
              <a:t>Tails using Tor Browser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0" y="1469572"/>
            <a:ext cx="7294880" cy="4561840"/>
          </a:xfrm>
        </p:spPr>
      </p:pic>
      <p:sp>
        <p:nvSpPr>
          <p:cNvPr id="7" name="TextBox 6"/>
          <p:cNvSpPr txBox="1"/>
          <p:nvPr/>
        </p:nvSpPr>
        <p:spPr>
          <a:xfrm>
            <a:off x="8272627" y="1202237"/>
            <a:ext cx="39533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Viewing IMechE  Near </a:t>
            </a:r>
          </a:p>
          <a:p>
            <a:r>
              <a:rPr lang="en-AU" sz="2800" dirty="0" smtClean="0"/>
              <a:t>You website events via </a:t>
            </a:r>
          </a:p>
          <a:p>
            <a:r>
              <a:rPr lang="en-AU" sz="2800" dirty="0" smtClean="0"/>
              <a:t>the Tor Browser</a:t>
            </a:r>
            <a:endParaRPr lang="en-A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72627" y="2627107"/>
            <a:ext cx="38061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Web searches are via  </a:t>
            </a:r>
          </a:p>
          <a:p>
            <a:r>
              <a:rPr lang="en-AU" sz="2800" dirty="0" smtClean="0"/>
              <a:t>search engines that do </a:t>
            </a:r>
          </a:p>
          <a:p>
            <a:r>
              <a:rPr lang="en-AU" sz="2800" dirty="0" smtClean="0"/>
              <a:t>not record your details:</a:t>
            </a:r>
          </a:p>
          <a:p>
            <a:r>
              <a:rPr lang="en-AU" sz="2800" b="1" i="1" dirty="0" err="1" smtClean="0"/>
              <a:t>StartPage</a:t>
            </a:r>
            <a:endParaRPr lang="en-AU" sz="2800" b="1" i="1" dirty="0" smtClean="0"/>
          </a:p>
          <a:p>
            <a:r>
              <a:rPr lang="en-AU" sz="2800" b="1" i="1" dirty="0" smtClean="0"/>
              <a:t>DuckDuckGo</a:t>
            </a:r>
            <a:endParaRPr lang="en-AU" sz="28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00" y="5386554"/>
            <a:ext cx="2781299" cy="6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Installing Tails on a new USB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Use new blank 4Gb USB</a:t>
            </a:r>
          </a:p>
          <a:p>
            <a:r>
              <a:rPr lang="en-AU" b="1" i="1" dirty="0" smtClean="0"/>
              <a:t>Easiest</a:t>
            </a:r>
            <a:r>
              <a:rPr lang="en-AU" dirty="0" smtClean="0"/>
              <a:t> is to clone </a:t>
            </a:r>
            <a:r>
              <a:rPr lang="en-AU" dirty="0" err="1" smtClean="0"/>
              <a:t>usb</a:t>
            </a:r>
            <a:r>
              <a:rPr lang="en-AU" dirty="0" smtClean="0"/>
              <a:t> using </a:t>
            </a:r>
            <a:r>
              <a:rPr lang="en-AU" dirty="0" smtClean="0"/>
              <a:t>a computer already running </a:t>
            </a:r>
            <a:r>
              <a:rPr lang="en-AU" dirty="0" smtClean="0"/>
              <a:t>Tails</a:t>
            </a:r>
            <a:endParaRPr lang="en-AU" dirty="0" smtClean="0"/>
          </a:p>
          <a:p>
            <a:r>
              <a:rPr lang="en-AU" b="1" dirty="0" smtClean="0"/>
              <a:t>Otherwise: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Download ISO file and create a Tails DVD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Use DVD to run Tails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dirty="0" smtClean="0"/>
              <a:t>Using computer running Tails, use Tails Installer to create new Tails USB</a:t>
            </a:r>
          </a:p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>(</a:t>
            </a:r>
            <a:r>
              <a:rPr lang="en-AU" dirty="0">
                <a:hlinkClick r:id="rId2"/>
              </a:rPr>
              <a:t>https://tails.boum.org/doc/first_steps/installation/manual/index.en.html</a:t>
            </a:r>
            <a:r>
              <a:rPr lang="en-AU" dirty="0"/>
              <a:t>) </a:t>
            </a:r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632" y="5455436"/>
            <a:ext cx="2781299" cy="6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 conclusion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Step 1:  Create a </a:t>
            </a:r>
            <a:r>
              <a:rPr lang="en-AU" b="1" dirty="0" smtClean="0"/>
              <a:t>Threat Model</a:t>
            </a:r>
            <a:r>
              <a:rPr lang="en-AU" dirty="0" smtClean="0"/>
              <a:t> for your situation</a:t>
            </a:r>
            <a:endParaRPr lang="en-AU" b="1" dirty="0" smtClean="0"/>
          </a:p>
          <a:p>
            <a:r>
              <a:rPr lang="en-AU" dirty="0" smtClean="0"/>
              <a:t>Step 2:  Create a </a:t>
            </a:r>
            <a:r>
              <a:rPr lang="en-AU" b="1" dirty="0" smtClean="0"/>
              <a:t>security plan </a:t>
            </a:r>
            <a:r>
              <a:rPr lang="en-AU" dirty="0" smtClean="0"/>
              <a:t>that addresses the threats appropriately</a:t>
            </a:r>
          </a:p>
          <a:p>
            <a:r>
              <a:rPr lang="en-AU" dirty="0" smtClean="0"/>
              <a:t>Step 3: Install necessary software and use your security plan</a:t>
            </a:r>
          </a:p>
          <a:p>
            <a:endParaRPr lang="en-AU" dirty="0" smtClean="0"/>
          </a:p>
          <a:p>
            <a:r>
              <a:rPr lang="en-AU" dirty="0" smtClean="0"/>
              <a:t>In volatile situations, you may </a:t>
            </a:r>
            <a:r>
              <a:rPr lang="en-AU" dirty="0" smtClean="0"/>
              <a:t>find it useful to carry </a:t>
            </a:r>
            <a:r>
              <a:rPr lang="en-AU" dirty="0" smtClean="0"/>
              <a:t>Tails.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19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Confidentiality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894968"/>
            <a:ext cx="8477610" cy="4493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21900" y="6080323"/>
            <a:ext cx="1522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/>
              <a:t>Xkdc</a:t>
            </a:r>
            <a:r>
              <a:rPr lang="en-AU" sz="1400" dirty="0" smtClean="0"/>
              <a:t> –</a:t>
            </a:r>
            <a:r>
              <a:rPr lang="en-AU" sz="1400" dirty="0" err="1" smtClean="0"/>
              <a:t>donal-knuth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197222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1159330"/>
            <a:ext cx="10772775" cy="2432956"/>
          </a:xfrm>
        </p:spPr>
        <p:txBody>
          <a:bodyPr>
            <a:normAutofit/>
          </a:bodyPr>
          <a:lstStyle/>
          <a:p>
            <a:r>
              <a:rPr lang="en-AU" sz="7200" dirty="0" smtClean="0"/>
              <a:t>Questions?</a:t>
            </a:r>
            <a:endParaRPr lang="en-AU" sz="7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5330341"/>
            <a:ext cx="687433" cy="70197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1364089" y="53427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000" dirty="0">
                <a:solidFill>
                  <a:srgbClr val="0070C0"/>
                </a:solidFill>
              </a:rPr>
              <a:t>Dr. Terence Love </a:t>
            </a:r>
            <a:r>
              <a:rPr lang="en-AU" sz="2000" dirty="0" smtClean="0">
                <a:solidFill>
                  <a:srgbClr val="0070C0"/>
                </a:solidFill>
              </a:rPr>
              <a:t/>
            </a:r>
            <a:br>
              <a:rPr lang="en-AU" sz="2000" dirty="0" smtClean="0">
                <a:solidFill>
                  <a:srgbClr val="0070C0"/>
                </a:solidFill>
              </a:rPr>
            </a:br>
            <a:r>
              <a:rPr lang="en-AU" sz="2000" dirty="0" smtClean="0">
                <a:solidFill>
                  <a:srgbClr val="0070C0"/>
                </a:solidFill>
                <a:hlinkClick r:id="rId3"/>
              </a:rPr>
              <a:t>admin@loveservices.com.au</a:t>
            </a:r>
            <a:r>
              <a:rPr lang="en-AU" sz="2000" dirty="0" smtClean="0">
                <a:solidFill>
                  <a:srgbClr val="0070C0"/>
                </a:solidFill>
              </a:rPr>
              <a:t>  </a:t>
            </a:r>
            <a:endParaRPr lang="en-A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Online </a:t>
            </a:r>
            <a:r>
              <a:rPr lang="en-AU" dirty="0" smtClean="0"/>
              <a:t>courses on security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sz="3000" dirty="0" smtClean="0"/>
              <a:t>Interested in short online courses on security,  confidentiality and privacy?</a:t>
            </a:r>
          </a:p>
          <a:p>
            <a:r>
              <a:rPr lang="en-AU" sz="3000" dirty="0" smtClean="0"/>
              <a:t>Sign up for </a:t>
            </a:r>
            <a:r>
              <a:rPr lang="en-AU" sz="3000" dirty="0" smtClean="0"/>
              <a:t>the </a:t>
            </a:r>
            <a:r>
              <a:rPr lang="en-AU" sz="3000" dirty="0" smtClean="0"/>
              <a:t>free </a:t>
            </a:r>
            <a:r>
              <a:rPr lang="en-AU" sz="3000" b="1" i="1" dirty="0" smtClean="0">
                <a:solidFill>
                  <a:srgbClr val="0070C0"/>
                </a:solidFill>
              </a:rPr>
              <a:t>Courses news </a:t>
            </a:r>
            <a:r>
              <a:rPr lang="en-AU" sz="3000" dirty="0" smtClean="0"/>
              <a:t>at </a:t>
            </a:r>
            <a:r>
              <a:rPr lang="en-AU" sz="3000" dirty="0" smtClean="0">
                <a:hlinkClick r:id="rId2"/>
              </a:rPr>
              <a:t>www.praxiseducation.com</a:t>
            </a:r>
            <a:r>
              <a:rPr lang="en-AU" sz="3000" dirty="0" smtClean="0"/>
              <a:t> </a:t>
            </a:r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0258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38767"/>
          </a:xfrm>
        </p:spPr>
        <p:txBody>
          <a:bodyPr/>
          <a:lstStyle/>
          <a:p>
            <a:r>
              <a:rPr lang="en-AU" dirty="0" smtClean="0"/>
              <a:t>Confidential Content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4" y="1866900"/>
            <a:ext cx="10753725" cy="4445000"/>
          </a:xfrm>
        </p:spPr>
        <p:txBody>
          <a:bodyPr>
            <a:normAutofit/>
          </a:bodyPr>
          <a:lstStyle/>
          <a:p>
            <a:r>
              <a:rPr lang="en-AU" b="1" dirty="0" smtClean="0"/>
              <a:t>Content</a:t>
            </a:r>
            <a:r>
              <a:rPr lang="en-AU" dirty="0" smtClean="0"/>
              <a:t> is the </a:t>
            </a:r>
            <a:r>
              <a:rPr lang="en-AU" b="1" dirty="0" smtClean="0"/>
              <a:t>knowledge and information</a:t>
            </a:r>
            <a:r>
              <a:rPr lang="en-AU" dirty="0" smtClean="0"/>
              <a:t> you see or hear in:</a:t>
            </a:r>
          </a:p>
          <a:p>
            <a:r>
              <a:rPr lang="en-AU" dirty="0" smtClean="0"/>
              <a:t>Word documents</a:t>
            </a:r>
            <a:br>
              <a:rPr lang="en-AU" dirty="0" smtClean="0"/>
            </a:br>
            <a:r>
              <a:rPr lang="en-AU" dirty="0" smtClean="0"/>
              <a:t>Emails</a:t>
            </a:r>
            <a:br>
              <a:rPr lang="en-AU" dirty="0" smtClean="0"/>
            </a:br>
            <a:r>
              <a:rPr lang="en-AU" dirty="0" smtClean="0"/>
              <a:t>Websites</a:t>
            </a:r>
            <a:br>
              <a:rPr lang="en-AU" dirty="0" smtClean="0"/>
            </a:br>
            <a:r>
              <a:rPr lang="en-AU" dirty="0" smtClean="0"/>
              <a:t>Excel files</a:t>
            </a:r>
            <a:br>
              <a:rPr lang="en-AU" dirty="0" smtClean="0"/>
            </a:br>
            <a:r>
              <a:rPr lang="en-AU" dirty="0" smtClean="0"/>
              <a:t>Databases</a:t>
            </a:r>
            <a:br>
              <a:rPr lang="en-AU" dirty="0" smtClean="0"/>
            </a:br>
            <a:r>
              <a:rPr lang="en-AU" dirty="0" smtClean="0"/>
              <a:t>Audio &amp; video recordings</a:t>
            </a:r>
            <a:br>
              <a:rPr lang="en-AU" dirty="0" smtClean="0"/>
            </a:br>
            <a:r>
              <a:rPr lang="en-AU" dirty="0" smtClean="0"/>
              <a:t>Books</a:t>
            </a:r>
            <a:br>
              <a:rPr lang="en-AU" dirty="0" smtClean="0"/>
            </a:br>
            <a:r>
              <a:rPr lang="en-AU" dirty="0" smtClean="0"/>
              <a:t>Messages</a:t>
            </a:r>
            <a:br>
              <a:rPr lang="en-AU" dirty="0" smtClean="0"/>
            </a:br>
            <a:r>
              <a:rPr lang="en-AU" dirty="0" smtClean="0"/>
              <a:t>Phone calls</a:t>
            </a:r>
            <a:br>
              <a:rPr lang="en-AU" dirty="0" smtClean="0"/>
            </a:br>
            <a:r>
              <a:rPr lang="en-AU" dirty="0" smtClean="0"/>
              <a:t>….</a:t>
            </a:r>
          </a:p>
          <a:p>
            <a:r>
              <a:rPr lang="en-AU" b="1" i="1" dirty="0" smtClean="0"/>
              <a:t>Content</a:t>
            </a:r>
            <a:r>
              <a:rPr lang="en-AU" dirty="0" smtClean="0"/>
              <a:t> is the </a:t>
            </a:r>
            <a:r>
              <a:rPr lang="en-AU" b="1" i="1" dirty="0" smtClean="0"/>
              <a:t>content</a:t>
            </a:r>
            <a:endParaRPr lang="en-AU" b="1" i="1" dirty="0"/>
          </a:p>
        </p:txBody>
      </p:sp>
    </p:spTree>
    <p:extLst>
      <p:ext uri="{BB962C8B-B14F-4D97-AF65-F5344CB8AC3E}">
        <p14:creationId xmlns:p14="http://schemas.microsoft.com/office/powerpoint/2010/main" val="381949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19" y="4601645"/>
            <a:ext cx="7321781" cy="1872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921053"/>
          </a:xfrm>
        </p:spPr>
        <p:txBody>
          <a:bodyPr/>
          <a:lstStyle/>
          <a:p>
            <a:r>
              <a:rPr lang="en-AU" dirty="0" smtClean="0"/>
              <a:t>Metadata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583872"/>
            <a:ext cx="10842244" cy="3526972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AU" b="1" dirty="0" smtClean="0"/>
              <a:t>Metadata</a:t>
            </a:r>
            <a:r>
              <a:rPr lang="en-AU" dirty="0" smtClean="0"/>
              <a:t> is </a:t>
            </a:r>
            <a:r>
              <a:rPr lang="en-AU" b="1" dirty="0" smtClean="0"/>
              <a:t>information about data </a:t>
            </a:r>
            <a:r>
              <a:rPr lang="en-AU" dirty="0" smtClean="0"/>
              <a:t>and is often attached to that data.</a:t>
            </a:r>
          </a:p>
          <a:p>
            <a:pPr lvl="1">
              <a:buClr>
                <a:srgbClr val="FF0000"/>
              </a:buClr>
              <a:buFont typeface="Calibri Light" panose="020F0302020204030204" pitchFamily="34" charset="0"/>
              <a:buChar char="•"/>
            </a:pPr>
            <a:r>
              <a:rPr lang="en-AU" b="1" i="1" dirty="0" smtClean="0"/>
              <a:t>Document metadata </a:t>
            </a:r>
            <a:r>
              <a:rPr lang="en-AU" dirty="0" smtClean="0"/>
              <a:t>includes author, time and date, who edited it, etc.</a:t>
            </a:r>
          </a:p>
          <a:p>
            <a:pPr lvl="1">
              <a:buClr>
                <a:srgbClr val="FF0000"/>
              </a:buClr>
              <a:buFont typeface="Calibri Light" panose="020F0302020204030204" pitchFamily="34" charset="0"/>
              <a:buChar char="•"/>
            </a:pPr>
            <a:r>
              <a:rPr lang="en-AU" b="1" i="1" dirty="0" smtClean="0"/>
              <a:t>Image metadata</a:t>
            </a:r>
            <a:r>
              <a:rPr lang="en-AU" b="1" dirty="0" smtClean="0"/>
              <a:t> </a:t>
            </a:r>
            <a:r>
              <a:rPr lang="en-AU" dirty="0" smtClean="0"/>
              <a:t>includes owner, how it was created, exposure info, where it was created, keywords etc.</a:t>
            </a:r>
          </a:p>
          <a:p>
            <a:pPr lvl="1">
              <a:buClr>
                <a:srgbClr val="FF0000"/>
              </a:buClr>
              <a:buFont typeface="Calibri Light" panose="020F0302020204030204" pitchFamily="34" charset="0"/>
              <a:buChar char="•"/>
            </a:pPr>
            <a:r>
              <a:rPr lang="en-AU" b="1" i="1" dirty="0" smtClean="0"/>
              <a:t>Video metadata </a:t>
            </a:r>
            <a:r>
              <a:rPr lang="en-AU" dirty="0" smtClean="0"/>
              <a:t>can include information about creator, where created, what is in the video at different points</a:t>
            </a:r>
          </a:p>
          <a:p>
            <a:pPr lvl="1">
              <a:buClr>
                <a:srgbClr val="FF0000"/>
              </a:buClr>
              <a:buFont typeface="Calibri Light" panose="020F0302020204030204" pitchFamily="34" charset="0"/>
              <a:buChar char="•"/>
            </a:pPr>
            <a:r>
              <a:rPr lang="en-AU" b="1" i="1" dirty="0" smtClean="0"/>
              <a:t>Communication metadata </a:t>
            </a:r>
            <a:r>
              <a:rPr lang="en-AU" dirty="0" smtClean="0"/>
              <a:t>records who sent which information to who, what you did when, where and with who.</a:t>
            </a:r>
          </a:p>
          <a:p>
            <a:pPr marL="0" indent="0">
              <a:buClr>
                <a:srgbClr val="FF0000"/>
              </a:buClr>
              <a:buNone/>
            </a:pPr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37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58" y="604157"/>
            <a:ext cx="11674928" cy="1553574"/>
          </a:xfrm>
        </p:spPr>
        <p:txBody>
          <a:bodyPr>
            <a:normAutofit/>
          </a:bodyPr>
          <a:lstStyle/>
          <a:p>
            <a:r>
              <a:rPr lang="en-AU" sz="5200" dirty="0" smtClean="0"/>
              <a:t>Attacks on confidential content &amp; metadata</a:t>
            </a:r>
            <a:endParaRPr lang="en-AU" sz="5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42" y="2252435"/>
            <a:ext cx="10753725" cy="2151743"/>
          </a:xfrm>
        </p:spPr>
        <p:txBody>
          <a:bodyPr/>
          <a:lstStyle/>
          <a:p>
            <a:r>
              <a:rPr lang="en-AU" dirty="0" smtClean="0"/>
              <a:t>Attacks on your </a:t>
            </a:r>
            <a:r>
              <a:rPr lang="en-AU" i="1" dirty="0" smtClean="0"/>
              <a:t>confidential</a:t>
            </a:r>
            <a:r>
              <a:rPr lang="en-AU" dirty="0" smtClean="0"/>
              <a:t> </a:t>
            </a:r>
            <a:r>
              <a:rPr lang="en-AU" i="1" dirty="0" smtClean="0"/>
              <a:t>content</a:t>
            </a:r>
            <a:r>
              <a:rPr lang="en-AU" dirty="0" smtClean="0"/>
              <a:t> and </a:t>
            </a:r>
            <a:r>
              <a:rPr lang="en-AU" i="1" dirty="0" smtClean="0"/>
              <a:t>meta-data</a:t>
            </a:r>
            <a:r>
              <a:rPr lang="en-AU" dirty="0" smtClean="0"/>
              <a:t> typically have different purposes:</a:t>
            </a:r>
          </a:p>
          <a:p>
            <a:r>
              <a:rPr lang="en-AU" b="1" dirty="0" smtClean="0"/>
              <a:t>Confidential content attacks </a:t>
            </a:r>
            <a:r>
              <a:rPr lang="en-AU" dirty="0" smtClean="0"/>
              <a:t>– </a:t>
            </a:r>
            <a:r>
              <a:rPr lang="en-AU" i="1" dirty="0" smtClean="0"/>
              <a:t>someone wants to know what </a:t>
            </a:r>
            <a:r>
              <a:rPr lang="en-AU" i="1" dirty="0" smtClean="0"/>
              <a:t>someone else knows</a:t>
            </a:r>
            <a:endParaRPr lang="en-AU" i="1" dirty="0" smtClean="0"/>
          </a:p>
          <a:p>
            <a:r>
              <a:rPr lang="en-AU" b="1" dirty="0" smtClean="0"/>
              <a:t>Confidential metadata attacks  </a:t>
            </a:r>
            <a:r>
              <a:rPr lang="en-AU" dirty="0" smtClean="0"/>
              <a:t>– </a:t>
            </a:r>
            <a:r>
              <a:rPr lang="en-AU" i="1" dirty="0" smtClean="0"/>
              <a:t>someone wants to put pressure on </a:t>
            </a:r>
            <a:r>
              <a:rPr lang="en-AU" i="1" dirty="0" smtClean="0"/>
              <a:t>someone else</a:t>
            </a:r>
            <a:endParaRPr lang="en-AU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15" y="4404178"/>
            <a:ext cx="3133271" cy="209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Confidentiality of communication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Confidentiality of engineers communication is at risk when: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Information is sat on servers </a:t>
            </a:r>
            <a:r>
              <a:rPr lang="en-AU" dirty="0" smtClean="0"/>
              <a:t>– hacking of computers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Information is moving </a:t>
            </a:r>
            <a:r>
              <a:rPr lang="en-AU" dirty="0" smtClean="0"/>
              <a:t>– hacking of networks, wireless, cables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Password are recorded </a:t>
            </a:r>
            <a:r>
              <a:rPr lang="en-AU" dirty="0" smtClean="0"/>
              <a:t>– passwords </a:t>
            </a:r>
            <a:r>
              <a:rPr lang="en-AU" dirty="0" smtClean="0"/>
              <a:t>enable access to other information and systems</a:t>
            </a:r>
            <a:endParaRPr lang="en-AU" dirty="0" smtClean="0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Engineers and their behaviours are </a:t>
            </a:r>
            <a:r>
              <a:rPr lang="en-AU" b="1" i="1" dirty="0" smtClean="0"/>
              <a:t>indirectly</a:t>
            </a:r>
            <a:r>
              <a:rPr lang="en-AU" b="1" dirty="0" smtClean="0"/>
              <a:t> identified </a:t>
            </a:r>
            <a:r>
              <a:rPr lang="en-AU" dirty="0" smtClean="0"/>
              <a:t>–  meta-data collection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Engineers and their activities are </a:t>
            </a:r>
            <a:r>
              <a:rPr lang="en-AU" b="1" i="1" dirty="0" smtClean="0"/>
              <a:t>directly</a:t>
            </a:r>
            <a:r>
              <a:rPr lang="en-AU" b="1" dirty="0" smtClean="0"/>
              <a:t> recorded </a:t>
            </a:r>
            <a:r>
              <a:rPr lang="en-AU" dirty="0" smtClean="0"/>
              <a:t>– surveillance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AU" b="1" dirty="0" smtClean="0"/>
              <a:t>Communication and data modification -  </a:t>
            </a:r>
            <a:r>
              <a:rPr lang="en-AU" dirty="0" smtClean="0"/>
              <a:t>records are intercepted </a:t>
            </a:r>
            <a:r>
              <a:rPr lang="en-AU" dirty="0" smtClean="0"/>
              <a:t>and </a:t>
            </a:r>
            <a:r>
              <a:rPr lang="en-AU" dirty="0" smtClean="0"/>
              <a:t>changed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11424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499533"/>
            <a:ext cx="11112499" cy="1181630"/>
          </a:xfrm>
        </p:spPr>
        <p:txBody>
          <a:bodyPr/>
          <a:lstStyle/>
          <a:p>
            <a:r>
              <a:rPr lang="en-AU" dirty="0" smtClean="0"/>
              <a:t>Scenario 1: Terrorism risks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56" y="1828800"/>
            <a:ext cx="8429244" cy="4597400"/>
          </a:xfrm>
        </p:spPr>
        <p:txBody>
          <a:bodyPr>
            <a:normAutofit/>
          </a:bodyPr>
          <a:lstStyle/>
          <a:p>
            <a:r>
              <a:rPr lang="en-AU" dirty="0"/>
              <a:t>SCADA systems </a:t>
            </a:r>
            <a:r>
              <a:rPr lang="en-AU" b="1" i="1" dirty="0" smtClean="0"/>
              <a:t>remotely</a:t>
            </a:r>
            <a:r>
              <a:rPr lang="en-AU" dirty="0" smtClean="0"/>
              <a:t> </a:t>
            </a:r>
            <a:r>
              <a:rPr lang="en-AU" dirty="0"/>
              <a:t>monitor </a:t>
            </a:r>
            <a:r>
              <a:rPr lang="en-AU" dirty="0" smtClean="0"/>
              <a:t>&amp; control essential </a:t>
            </a:r>
            <a:r>
              <a:rPr lang="en-AU" dirty="0"/>
              <a:t>services </a:t>
            </a:r>
            <a:r>
              <a:rPr lang="en-AU" dirty="0" smtClean="0"/>
              <a:t>- electricity</a:t>
            </a:r>
            <a:r>
              <a:rPr lang="en-AU" dirty="0"/>
              <a:t>, gas, water, waste treatment and transport systems.</a:t>
            </a:r>
          </a:p>
          <a:p>
            <a:r>
              <a:rPr lang="en-AU" dirty="0" smtClean="0"/>
              <a:t>Mary is an engineering manager whose computer has software to make SCADA changes.</a:t>
            </a:r>
          </a:p>
          <a:p>
            <a:r>
              <a:rPr lang="en-AU" dirty="0" smtClean="0"/>
              <a:t>SCADA changes can result in loss of life, loss of services to a city,  and high-levels of environmental contamination.</a:t>
            </a:r>
          </a:p>
          <a:p>
            <a:r>
              <a:rPr lang="en-AU" dirty="0" smtClean="0"/>
              <a:t>Mary also needs access to confidential information, technical documentation, online discussions with colleagues, password access to secure systems and software updates.</a:t>
            </a:r>
          </a:p>
          <a:p>
            <a:r>
              <a:rPr lang="en-AU" sz="2600" b="1" i="1" dirty="0" smtClean="0">
                <a:solidFill>
                  <a:srgbClr val="FF0000"/>
                </a:solidFill>
              </a:rPr>
              <a:t>What are the terrorism risks associated with Mary’s position?</a:t>
            </a:r>
          </a:p>
        </p:txBody>
      </p:sp>
      <p:pic>
        <p:nvPicPr>
          <p:cNvPr id="1026" name="Picture 2" descr="http://electrical-engineering-portal.com/wp-content/uploads/cyber-intrusion-in-scada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42" y="4935537"/>
            <a:ext cx="2391657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transgas.com/safetyintegrity/systemintegrity/System_Integrity_Operation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15283" r="1388" b="9246"/>
          <a:stretch/>
        </p:blipFill>
        <p:spPr bwMode="auto">
          <a:xfrm>
            <a:off x="9232899" y="1578133"/>
            <a:ext cx="2193822" cy="14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airservicesaustralia.com/wp-content/uploads/bne_cent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11459" r="21667" b="7209"/>
          <a:stretch/>
        </p:blipFill>
        <p:spPr bwMode="auto">
          <a:xfrm>
            <a:off x="9232899" y="3238500"/>
            <a:ext cx="2197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1687</TotalTime>
  <Words>2468</Words>
  <Application>Microsoft Office PowerPoint</Application>
  <PresentationFormat>Widescreen</PresentationFormat>
  <Paragraphs>286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 Light</vt:lpstr>
      <vt:lpstr>Metropolitan</vt:lpstr>
      <vt:lpstr>Confidentiality  Risks for Engineers: 5 Tools for Secure Engineering Communications</vt:lpstr>
      <vt:lpstr>Event notes:</vt:lpstr>
      <vt:lpstr>Confidential</vt:lpstr>
      <vt:lpstr>Confidentiality</vt:lpstr>
      <vt:lpstr>Confidential Content</vt:lpstr>
      <vt:lpstr>Metadata</vt:lpstr>
      <vt:lpstr>Attacks on confidential content &amp; metadata</vt:lpstr>
      <vt:lpstr>Confidentiality of communication</vt:lpstr>
      <vt:lpstr>Scenario 1: Terrorism risks</vt:lpstr>
      <vt:lpstr>Scenario 2: National economic risks</vt:lpstr>
      <vt:lpstr>Scenario 3: Password shoulder surfing</vt:lpstr>
      <vt:lpstr>Scenario 4: Engineer whistle-blowers</vt:lpstr>
      <vt:lpstr>Scenario 5: Engineers in volatile places</vt:lpstr>
      <vt:lpstr>Reminder: Confidentiality targets for attacks</vt:lpstr>
      <vt:lpstr>Creating a Threat Model</vt:lpstr>
      <vt:lpstr>5 Tools for Secure Engineering Communications</vt:lpstr>
      <vt:lpstr>Virtual Private Networks (VPN)</vt:lpstr>
      <vt:lpstr>VPNs and engineers’ travel</vt:lpstr>
      <vt:lpstr>Attacks on VPN communications</vt:lpstr>
      <vt:lpstr>Passwords</vt:lpstr>
      <vt:lpstr>Password Managers</vt:lpstr>
      <vt:lpstr>Password managers</vt:lpstr>
      <vt:lpstr>Private and Public Key encryption</vt:lpstr>
      <vt:lpstr>Public—Private Key secure email </vt:lpstr>
      <vt:lpstr>Other public-private key encryption uses</vt:lpstr>
      <vt:lpstr>Public--private key software</vt:lpstr>
      <vt:lpstr>Drive encryption</vt:lpstr>
      <vt:lpstr>PowerPoint Presentation</vt:lpstr>
      <vt:lpstr>Secure instant messaging</vt:lpstr>
      <vt:lpstr>File encryption software</vt:lpstr>
      <vt:lpstr>TAILS – amnesic incognito secure system</vt:lpstr>
      <vt:lpstr>Using Tails</vt:lpstr>
      <vt:lpstr>Take a computer and shut down</vt:lpstr>
      <vt:lpstr>Insert Tails USB and boot from it</vt:lpstr>
      <vt:lpstr>Tails on Lenovo </vt:lpstr>
      <vt:lpstr>Tails secure internet software</vt:lpstr>
      <vt:lpstr>Tails using Tor Browser</vt:lpstr>
      <vt:lpstr>Installing Tails on a new USB</vt:lpstr>
      <vt:lpstr>In conclusion</vt:lpstr>
      <vt:lpstr>Questions?</vt:lpstr>
      <vt:lpstr>Online courses on security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Confidentiality  Risks for Engineers: 5 Tools for Secure Engineering Communications</dc:title>
  <dc:creator>Terence Love</dc:creator>
  <cp:lastModifiedBy>Terence Love</cp:lastModifiedBy>
  <cp:revision>104</cp:revision>
  <dcterms:created xsi:type="dcterms:W3CDTF">2015-04-14T01:13:20Z</dcterms:created>
  <dcterms:modified xsi:type="dcterms:W3CDTF">2015-04-17T03:08:41Z</dcterms:modified>
</cp:coreProperties>
</file>